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sldIdLst>
    <p:sldId id="256" r:id="rId2"/>
    <p:sldId id="323" r:id="rId3"/>
    <p:sldId id="351" r:id="rId4"/>
    <p:sldId id="352" r:id="rId5"/>
    <p:sldId id="391" r:id="rId6"/>
    <p:sldId id="325" r:id="rId7"/>
    <p:sldId id="326" r:id="rId8"/>
    <p:sldId id="367" r:id="rId9"/>
    <p:sldId id="368" r:id="rId10"/>
    <p:sldId id="369" r:id="rId11"/>
    <p:sldId id="393" r:id="rId12"/>
    <p:sldId id="394" r:id="rId13"/>
    <p:sldId id="395" r:id="rId14"/>
    <p:sldId id="396" r:id="rId15"/>
    <p:sldId id="397" r:id="rId16"/>
    <p:sldId id="398" r:id="rId17"/>
    <p:sldId id="399" r:id="rId18"/>
    <p:sldId id="400" r:id="rId19"/>
    <p:sldId id="401" r:id="rId20"/>
    <p:sldId id="402" r:id="rId21"/>
    <p:sldId id="403" r:id="rId22"/>
    <p:sldId id="377" r:id="rId23"/>
    <p:sldId id="370" r:id="rId24"/>
    <p:sldId id="371" r:id="rId25"/>
    <p:sldId id="372" r:id="rId26"/>
    <p:sldId id="373" r:id="rId27"/>
    <p:sldId id="374" r:id="rId28"/>
    <p:sldId id="375" r:id="rId29"/>
    <p:sldId id="376" r:id="rId30"/>
  </p:sldIdLst>
  <p:sldSz cx="9144000" cy="6858000" type="screen4x3"/>
  <p:notesSz cx="6669088"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91" autoAdjust="0"/>
    <p:restoredTop sz="94660"/>
  </p:normalViewPr>
  <p:slideViewPr>
    <p:cSldViewPr>
      <p:cViewPr>
        <p:scale>
          <a:sx n="79" d="100"/>
          <a:sy n="79" d="100"/>
        </p:scale>
        <p:origin x="-348"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9938"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1"/>
            <a:ext cx="2889938" cy="496411"/>
          </a:xfrm>
          <a:prstGeom prst="rect">
            <a:avLst/>
          </a:prstGeom>
        </p:spPr>
        <p:txBody>
          <a:bodyPr vert="horz" lIns="91440" tIns="45720" rIns="91440" bIns="45720" rtlCol="0"/>
          <a:lstStyle>
            <a:lvl1pPr algn="r">
              <a:defRPr sz="1200"/>
            </a:lvl1pPr>
          </a:lstStyle>
          <a:p>
            <a:fld id="{12ECBF5B-EDFC-4CEB-950E-BD488C328042}" type="datetimeFigureOut">
              <a:rPr lang="fr-FR" smtClean="0"/>
              <a:pPr/>
              <a:t>17/06/2014</a:t>
            </a:fld>
            <a:endParaRPr lang="fr-FR"/>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2"/>
            <a:ext cx="2889938"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30092"/>
            <a:ext cx="2889938" cy="496411"/>
          </a:xfrm>
          <a:prstGeom prst="rect">
            <a:avLst/>
          </a:prstGeom>
        </p:spPr>
        <p:txBody>
          <a:bodyPr vert="horz" lIns="91440" tIns="45720" rIns="91440" bIns="45720" rtlCol="0" anchor="b"/>
          <a:lstStyle>
            <a:lvl1pPr algn="r">
              <a:defRPr sz="1200"/>
            </a:lvl1pPr>
          </a:lstStyle>
          <a:p>
            <a:fld id="{5323AF8C-89E3-413F-98C7-262A7EAA47B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23AF8C-89E3-413F-98C7-262A7EAA47B1}"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B579F-48E3-44E6-9F11-99128BB1BD30}" type="datetimeFigureOut">
              <a:rPr lang="fr-FR" smtClean="0"/>
              <a:pPr/>
              <a:t>17/06/2014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041FBA-7EB6-4264-BCC0-45474822EC50}" type="slidenum">
              <a:rPr lang="fr-FR" smtClean="0"/>
              <a:pPr/>
              <a:t>‹N°›</a:t>
            </a:fld>
            <a:endParaRPr lang="fr-FR"/>
          </a:p>
        </p:txBody>
      </p:sp>
      <p:pic>
        <p:nvPicPr>
          <p:cNvPr id="7" name="Image 3" descr="img_exemple.jpg"/>
          <p:cNvPicPr>
            <a:picLocks noChangeAspect="1"/>
          </p:cNvPicPr>
          <p:nvPr userDrawn="1"/>
        </p:nvPicPr>
        <p:blipFill>
          <a:blip r:embed="rId2" cstate="print">
            <a:lum bright="-2000" contrast="32000"/>
            <a:grayscl/>
          </a:blip>
          <a:srcRect l="36872" r="39725"/>
          <a:stretch>
            <a:fillRect/>
          </a:stretch>
        </p:blipFill>
        <p:spPr bwMode="auto">
          <a:xfrm>
            <a:off x="144016" y="0"/>
            <a:ext cx="1403648" cy="68580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8" name="Image 5" descr="RAT_transp.png"/>
          <p:cNvPicPr>
            <a:picLocks noChangeAspect="1"/>
          </p:cNvPicPr>
          <p:nvPr userDrawn="1"/>
        </p:nvPicPr>
        <p:blipFill>
          <a:blip r:embed="rId3" cstate="print"/>
          <a:srcRect/>
          <a:stretch>
            <a:fillRect/>
          </a:stretch>
        </p:blipFill>
        <p:spPr bwMode="auto">
          <a:xfrm>
            <a:off x="1403648" y="6381328"/>
            <a:ext cx="1584176" cy="323019"/>
          </a:xfrm>
          <a:prstGeom prst="rect">
            <a:avLst/>
          </a:prstGeom>
          <a:noFill/>
          <a:ln w="9525">
            <a:noFill/>
            <a:miter lim="800000"/>
            <a:headEnd/>
            <a:tailEnd/>
          </a:ln>
          <a:effectLst>
            <a:outerShdw blurRad="50800" dist="38100" dir="5400000" algn="t"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041FBA-7EB6-4264-BCC0-45474822EC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41FBA-7EB6-4264-BCC0-45474822EC5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5544616"/>
          </a:xfrm>
        </p:spPr>
        <p:txBody>
          <a:bodyPr>
            <a:normAutofit fontScale="90000"/>
          </a:bodyPr>
          <a:lstStyle/>
          <a:p>
            <a:pPr algn="ctr"/>
            <a:r>
              <a:rPr lang="fr-FR" sz="4000" dirty="0" smtClean="0">
                <a:latin typeface="Trebuchet MS" pitchFamily="34" charset="0"/>
                <a:ea typeface="Verdana" pitchFamily="34" charset="0"/>
                <a:cs typeface="Verdana" pitchFamily="34" charset="0"/>
              </a:rPr>
              <a:t>FDOTSI 38</a:t>
            </a:r>
            <a:br>
              <a:rPr lang="fr-FR" sz="4000" dirty="0" smtClean="0">
                <a:latin typeface="Trebuchet MS" pitchFamily="34" charset="0"/>
                <a:ea typeface="Verdana" pitchFamily="34" charset="0"/>
                <a:cs typeface="Verdana" pitchFamily="34" charset="0"/>
              </a:rPr>
            </a:br>
            <a:r>
              <a:rPr lang="fr-FR" sz="4000" dirty="0" smtClean="0">
                <a:latin typeface="Trebuchet MS" pitchFamily="34" charset="0"/>
                <a:ea typeface="Verdana" pitchFamily="34" charset="0"/>
                <a:cs typeface="Verdana" pitchFamily="34" charset="0"/>
              </a:rPr>
              <a:t>Séminaire du 17 juin 2014</a:t>
            </a:r>
            <a:br>
              <a:rPr lang="fr-FR" sz="4000" dirty="0" smtClean="0">
                <a:latin typeface="Trebuchet MS" pitchFamily="34" charset="0"/>
                <a:ea typeface="Verdana" pitchFamily="34" charset="0"/>
                <a:cs typeface="Verdana" pitchFamily="34" charset="0"/>
              </a:rPr>
            </a:br>
            <a:r>
              <a:rPr lang="fr-FR" sz="4000" dirty="0" smtClean="0">
                <a:latin typeface="Trebuchet MS" pitchFamily="34" charset="0"/>
                <a:ea typeface="Verdana" pitchFamily="34" charset="0"/>
                <a:cs typeface="Verdana" pitchFamily="34" charset="0"/>
              </a:rPr>
              <a:t>Saint Martin d’</a:t>
            </a:r>
            <a:r>
              <a:rPr lang="fr-FR" sz="4000" dirty="0" err="1" smtClean="0">
                <a:latin typeface="Trebuchet MS" pitchFamily="34" charset="0"/>
                <a:ea typeface="Verdana" pitchFamily="34" charset="0"/>
                <a:cs typeface="Verdana" pitchFamily="34" charset="0"/>
              </a:rPr>
              <a:t>Uriages</a:t>
            </a:r>
            <a:r>
              <a:rPr lang="fr-FR" dirty="0" smtClean="0">
                <a:latin typeface="Sylfaen" pitchFamily="18" charset="0"/>
              </a:rPr>
              <a:t/>
            </a:r>
            <a:br>
              <a:rPr lang="fr-FR" dirty="0" smtClean="0">
                <a:latin typeface="Sylfaen" pitchFamily="18" charset="0"/>
              </a:rPr>
            </a:br>
            <a:r>
              <a:rPr lang="fr-FR" dirty="0" smtClean="0">
                <a:latin typeface="Sylfaen" pitchFamily="18" charset="0"/>
              </a:rPr>
              <a:t/>
            </a:r>
            <a:br>
              <a:rPr lang="fr-FR" dirty="0" smtClean="0">
                <a:latin typeface="Sylfaen" pitchFamily="18" charset="0"/>
              </a:rPr>
            </a:br>
            <a:r>
              <a:rPr lang="fr-FR" dirty="0" smtClean="0">
                <a:solidFill>
                  <a:srgbClr val="C00000"/>
                </a:solidFill>
                <a:latin typeface="Trebuchet MS" pitchFamily="34" charset="0"/>
                <a:ea typeface="Verdana" pitchFamily="34" charset="0"/>
                <a:cs typeface="Verdana" pitchFamily="34" charset="0"/>
              </a:rPr>
              <a:t>Les Offices du tourisme, au cœur du ré enchantement des Destinations touristiques</a:t>
            </a:r>
            <a:r>
              <a:rPr lang="fr-FR" dirty="0" smtClean="0">
                <a:latin typeface="Trebuchet MS" pitchFamily="34" charset="0"/>
                <a:ea typeface="Verdana" pitchFamily="34" charset="0"/>
                <a:cs typeface="Verdana" pitchFamily="34" charset="0"/>
              </a:rPr>
              <a:t/>
            </a:r>
            <a:br>
              <a:rPr lang="fr-FR" dirty="0" smtClean="0">
                <a:latin typeface="Trebuchet MS" pitchFamily="34" charset="0"/>
                <a:ea typeface="Verdana" pitchFamily="34" charset="0"/>
                <a:cs typeface="Verdana" pitchFamily="34" charset="0"/>
              </a:rPr>
            </a:br>
            <a:r>
              <a:rPr lang="fr-FR" dirty="0" smtClean="0">
                <a:latin typeface="Verdana" pitchFamily="34" charset="0"/>
                <a:ea typeface="Verdana" pitchFamily="34" charset="0"/>
                <a:cs typeface="Verdana" pitchFamily="34" charset="0"/>
              </a:rPr>
              <a:t/>
            </a:r>
            <a:br>
              <a:rPr lang="fr-FR" dirty="0" smtClean="0">
                <a:latin typeface="Verdana" pitchFamily="34" charset="0"/>
                <a:ea typeface="Verdana" pitchFamily="34" charset="0"/>
                <a:cs typeface="Verdana" pitchFamily="34" charset="0"/>
              </a:rPr>
            </a:br>
            <a:r>
              <a:rPr lang="fr-FR" sz="3600" dirty="0" smtClean="0">
                <a:latin typeface="Verdana" pitchFamily="34" charset="0"/>
                <a:ea typeface="Verdana" pitchFamily="34" charset="0"/>
                <a:cs typeface="Verdana" pitchFamily="34" charset="0"/>
              </a:rPr>
              <a:t>Tourisme, Prospective, Innovation </a:t>
            </a:r>
            <a:r>
              <a:rPr lang="fr-FR" dirty="0" smtClean="0"/>
              <a:t/>
            </a:r>
            <a:br>
              <a:rPr lang="fr-FR" dirty="0" smtClean="0"/>
            </a:br>
            <a:endParaRPr lang="fr-FR" sz="2800" dirty="0"/>
          </a:p>
        </p:txBody>
      </p:sp>
      <p:pic>
        <p:nvPicPr>
          <p:cNvPr id="4" name="Image 3" descr="1269519234_logo_rhone_alpes_tourisme.jpg"/>
          <p:cNvPicPr>
            <a:picLocks noChangeAspect="1"/>
          </p:cNvPicPr>
          <p:nvPr/>
        </p:nvPicPr>
        <p:blipFill>
          <a:blip r:embed="rId3" cstate="print"/>
          <a:stretch>
            <a:fillRect/>
          </a:stretch>
        </p:blipFill>
        <p:spPr>
          <a:xfrm>
            <a:off x="5652120" y="5589240"/>
            <a:ext cx="3491880" cy="126875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68952" cy="6048672"/>
          </a:xfrm>
        </p:spPr>
        <p:txBody>
          <a:bodyPr>
            <a:normAutofit fontScale="90000"/>
          </a:bodyPr>
          <a:lstStyle/>
          <a:p>
            <a:pPr lvl="1" algn="l">
              <a:spcBef>
                <a:spcPts val="0"/>
              </a:spcBef>
            </a:pPr>
            <a:r>
              <a:rPr lang="fr-FR" sz="2700" b="1" cap="all" dirty="0" smtClean="0">
                <a:solidFill>
                  <a:schemeClr val="accent2">
                    <a:lumMod val="75000"/>
                  </a:schemeClr>
                </a:solidFill>
                <a:latin typeface="Trebuchet MS" pitchFamily="34" charset="0"/>
              </a:rPr>
              <a:t>Un enjeu : Ré enchanter nos destinations touristiques </a:t>
            </a:r>
            <a:r>
              <a:rPr lang="fr-FR" sz="2700" dirty="0" smtClean="0">
                <a:latin typeface="Sylfaen" pitchFamily="18" charset="0"/>
              </a:rPr>
              <a:t/>
            </a:r>
            <a:br>
              <a:rPr lang="fr-FR" sz="2700" dirty="0" smtClean="0">
                <a:latin typeface="Sylfaen" pitchFamily="18" charset="0"/>
              </a:rPr>
            </a:br>
            <a:r>
              <a:rPr lang="fr-FR" sz="2700" dirty="0" smtClean="0">
                <a:latin typeface="Sylfaen" pitchFamily="18" charset="0"/>
              </a:rPr>
              <a:t/>
            </a:r>
            <a:br>
              <a:rPr lang="fr-FR" sz="2700" dirty="0" smtClean="0">
                <a:latin typeface="Sylfaen" pitchFamily="18" charset="0"/>
              </a:rPr>
            </a:br>
            <a:r>
              <a:rPr lang="fr-FR" sz="2400" dirty="0" smtClean="0">
                <a:latin typeface="Verdana" pitchFamily="34" charset="0"/>
                <a:ea typeface="Verdana" pitchFamily="34" charset="0"/>
                <a:cs typeface="Verdana" pitchFamily="34" charset="0"/>
              </a:rPr>
              <a:t>Pour relever les défis qui se posent aujourd’hui clairement au tourisme, il nous faut :</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Renforcer l’attractivité des territoires, </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Ré enchanter les Destinations et les offres vieillissantes, </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Fédérer les acteurs autour de nouveaux projets, </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Professionnaliser les acteurs et qualifier les offres,</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Développer la créativité à tous les niveaux.</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Révéler les offres notamment via les médias internet et les réseaux sociaux.</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=&gt; Il faut redonner du sens au développement touristique pour les territoires et leurs habitants</a:t>
            </a:r>
            <a:br>
              <a:rPr lang="fr-FR" sz="2400" dirty="0" smtClean="0">
                <a:latin typeface="Verdana" pitchFamily="34" charset="0"/>
                <a:ea typeface="Verdana" pitchFamily="34" charset="0"/>
                <a:cs typeface="Verdana" pitchFamily="34" charset="0"/>
              </a:rPr>
            </a:br>
            <a:r>
              <a:rPr lang="fr-FR" sz="2400" dirty="0" smtClean="0">
                <a:latin typeface="Verdana" pitchFamily="34" charset="0"/>
                <a:ea typeface="Verdana" pitchFamily="34" charset="0"/>
                <a:cs typeface="Verdana" pitchFamily="34" charset="0"/>
              </a:rPr>
              <a:t> 	=&gt; </a:t>
            </a:r>
            <a:r>
              <a:rPr lang="fr-FR" sz="2400" dirty="0" smtClean="0">
                <a:solidFill>
                  <a:schemeClr val="accent2">
                    <a:lumMod val="75000"/>
                  </a:schemeClr>
                </a:solidFill>
                <a:latin typeface="Verdana" pitchFamily="34" charset="0"/>
                <a:ea typeface="Verdana" pitchFamily="34" charset="0"/>
                <a:cs typeface="Verdana" pitchFamily="34" charset="0"/>
              </a:rPr>
              <a:t>Il faut passer du </a:t>
            </a:r>
            <a:r>
              <a:rPr lang="fr-FR" sz="2800" b="1" dirty="0" smtClean="0">
                <a:solidFill>
                  <a:schemeClr val="accent2">
                    <a:lumMod val="75000"/>
                  </a:schemeClr>
                </a:solidFill>
                <a:latin typeface="Verdana" pitchFamily="34" charset="0"/>
                <a:ea typeface="Verdana" pitchFamily="34" charset="0"/>
                <a:cs typeface="Verdana" pitchFamily="34" charset="0"/>
              </a:rPr>
              <a:t>« territoire de pratiques au territoire à vivre »</a:t>
            </a: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7621" y="2204864"/>
            <a:ext cx="7168179" cy="2232248"/>
          </a:xfrm>
        </p:spPr>
        <p:txBody>
          <a:bodyPr>
            <a:normAutofit fontScale="90000"/>
          </a:bodyPr>
          <a:lstStyle/>
          <a:p>
            <a:pPr algn="ctr"/>
            <a:r>
              <a:rPr lang="fr-FR" dirty="0" smtClean="0">
                <a:latin typeface="Trebuchet MS" pitchFamily="34" charset="0"/>
              </a:rPr>
              <a:t/>
            </a:r>
            <a:br>
              <a:rPr lang="fr-FR" dirty="0" smtClean="0">
                <a:latin typeface="Trebuchet MS" pitchFamily="34" charset="0"/>
              </a:rPr>
            </a:br>
            <a:r>
              <a:rPr lang="fr-FR" dirty="0" smtClean="0">
                <a:solidFill>
                  <a:schemeClr val="accent2">
                    <a:lumMod val="75000"/>
                  </a:schemeClr>
                </a:solidFill>
                <a:latin typeface="Trebuchet MS" pitchFamily="34" charset="0"/>
              </a:rPr>
              <a:t>Les territoires touristiques s’organisent</a:t>
            </a:r>
            <a:r>
              <a:rPr lang="fr-FR" dirty="0" smtClean="0"/>
              <a:t/>
            </a:r>
            <a:br>
              <a:rPr lang="fr-FR" dirty="0" smtClean="0"/>
            </a:br>
            <a:endParaRPr lang="fr-FR" dirty="0">
              <a:latin typeface="Trebuchet MS" pitchFamily="34" charset="0"/>
            </a:endParaRPr>
          </a:p>
        </p:txBody>
      </p:sp>
      <p:pic>
        <p:nvPicPr>
          <p:cNvPr id="3" name="Image 2" descr="1269519234_logo_rhone_alpes_tourisme.jpg"/>
          <p:cNvPicPr>
            <a:picLocks noChangeAspect="1"/>
          </p:cNvPicPr>
          <p:nvPr/>
        </p:nvPicPr>
        <p:blipFill>
          <a:blip r:embed="rId2" cstate="print"/>
          <a:stretch>
            <a:fillRect/>
          </a:stretch>
        </p:blipFill>
        <p:spPr>
          <a:xfrm>
            <a:off x="6156176" y="5517232"/>
            <a:ext cx="2987824" cy="134076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980728"/>
            <a:ext cx="8280920" cy="4536504"/>
          </a:xfrm>
        </p:spPr>
        <p:txBody>
          <a:bodyPr>
            <a:normAutofit fontScale="90000"/>
          </a:bodyPr>
          <a:lstStyle/>
          <a:p>
            <a:r>
              <a:rPr lang="fr-FR" sz="3100" b="0" dirty="0" smtClean="0">
                <a:latin typeface="Trebuchet MS" pitchFamily="34" charset="0"/>
              </a:rPr>
              <a:t/>
            </a:r>
            <a:br>
              <a:rPr lang="fr-FR" sz="3100" b="0" dirty="0" smtClean="0">
                <a:latin typeface="Trebuchet MS" pitchFamily="34" charset="0"/>
              </a:rPr>
            </a:br>
            <a:r>
              <a:rPr lang="fr-FR" sz="3100" b="0" dirty="0" smtClean="0">
                <a:latin typeface="Trebuchet MS" pitchFamily="34" charset="0"/>
              </a:rPr>
              <a:t/>
            </a:r>
            <a:br>
              <a:rPr lang="fr-FR" sz="3100" b="0" dirty="0" smtClean="0">
                <a:latin typeface="Trebuchet MS" pitchFamily="34" charset="0"/>
              </a:rPr>
            </a:br>
            <a:r>
              <a:rPr lang="fr-FR" sz="3100" b="0" dirty="0" smtClean="0">
                <a:solidFill>
                  <a:schemeClr val="accent2">
                    <a:lumMod val="75000"/>
                  </a:schemeClr>
                </a:solidFill>
                <a:latin typeface="Trebuchet MS" pitchFamily="34" charset="0"/>
              </a:rPr>
              <a:t>Les territoires touristiques s’organisent </a:t>
            </a:r>
            <a:r>
              <a:rPr lang="fr-FR" sz="2800" b="0" dirty="0" smtClean="0">
                <a:latin typeface="Trebuchet MS" pitchFamily="34" charset="0"/>
              </a:rPr>
              <a:t/>
            </a:r>
            <a:br>
              <a:rPr lang="fr-FR" sz="2800" b="0" dirty="0" smtClean="0">
                <a:latin typeface="Trebuchet MS" pitchFamily="34" charset="0"/>
              </a:rPr>
            </a:br>
            <a:r>
              <a:rPr lang="fr-FR" sz="2800" b="0" dirty="0">
                <a:latin typeface="Trebuchet MS" pitchFamily="34" charset="0"/>
              </a:rPr>
              <a:t/>
            </a:r>
            <a:br>
              <a:rPr lang="fr-FR" sz="2800" b="0" dirty="0">
                <a:latin typeface="Trebuchet MS" pitchFamily="34" charset="0"/>
              </a:rPr>
            </a:br>
            <a:r>
              <a:rPr lang="fr-FR" sz="2700" b="0" cap="none" dirty="0" smtClean="0">
                <a:latin typeface="Trebuchet MS" pitchFamily="34" charset="0"/>
              </a:rPr>
              <a:t>Les territoires touristiques gigognes</a:t>
            </a:r>
            <a:br>
              <a:rPr lang="fr-FR" sz="2700" b="0" cap="none" dirty="0" smtClean="0">
                <a:latin typeface="Trebuchet MS" pitchFamily="34" charset="0"/>
              </a:rPr>
            </a:br>
            <a:r>
              <a:rPr lang="fr-FR" sz="2700" b="0" cap="none" dirty="0" smtClean="0">
                <a:latin typeface="Trebuchet MS" pitchFamily="34" charset="0"/>
              </a:rPr>
              <a:t>-	Territoires d’Accueil</a:t>
            </a:r>
            <a:br>
              <a:rPr lang="fr-FR" sz="2700" b="0" cap="none" dirty="0" smtClean="0">
                <a:latin typeface="Trebuchet MS" pitchFamily="34" charset="0"/>
              </a:rPr>
            </a:br>
            <a:r>
              <a:rPr lang="fr-FR" sz="2700" b="0" cap="none" dirty="0" smtClean="0">
                <a:latin typeface="Trebuchet MS" pitchFamily="34" charset="0"/>
              </a:rPr>
              <a:t>-	Territoires de Projet</a:t>
            </a:r>
            <a:br>
              <a:rPr lang="fr-FR" sz="2700" b="0" cap="none" dirty="0" smtClean="0">
                <a:latin typeface="Trebuchet MS" pitchFamily="34" charset="0"/>
              </a:rPr>
            </a:br>
            <a:r>
              <a:rPr lang="fr-FR" sz="2700" b="0" cap="none" dirty="0" smtClean="0">
                <a:latin typeface="Trebuchet MS" pitchFamily="34" charset="0"/>
              </a:rPr>
              <a:t>-	Territoire de Destination</a:t>
            </a:r>
            <a:br>
              <a:rPr lang="fr-FR" sz="2700" b="0" cap="none" dirty="0" smtClean="0">
                <a:latin typeface="Trebuchet MS" pitchFamily="34" charset="0"/>
              </a:rPr>
            </a:br>
            <a:r>
              <a:rPr lang="fr-FR" sz="2700" b="0" cap="none" dirty="0" smtClean="0">
                <a:latin typeface="Trebuchet MS" pitchFamily="34" charset="0"/>
              </a:rPr>
              <a:t/>
            </a:r>
            <a:br>
              <a:rPr lang="fr-FR" sz="2700" b="0" cap="none" dirty="0" smtClean="0">
                <a:latin typeface="Trebuchet MS" pitchFamily="34" charset="0"/>
              </a:rPr>
            </a:br>
            <a:r>
              <a:rPr lang="fr-FR" sz="2700" b="0" cap="none" dirty="0" smtClean="0">
                <a:latin typeface="Trebuchet MS" pitchFamily="34" charset="0"/>
              </a:rPr>
              <a:t>L’approche de la stratégie de développement touristique d’un territoire</a:t>
            </a: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t/>
            </a:r>
            <a:br>
              <a:rPr lang="fr-FR" sz="3100" dirty="0" smtClean="0"/>
            </a:br>
            <a:r>
              <a:rPr lang="fr-FR" sz="3100" dirty="0" smtClean="0"/>
              <a:t/>
            </a:r>
            <a:br>
              <a:rPr lang="fr-FR" sz="3100" dirty="0" smtClean="0"/>
            </a:br>
            <a:r>
              <a:rPr lang="fr-FR" sz="3100" b="0" u="sng" cap="none" dirty="0" smtClean="0">
                <a:solidFill>
                  <a:schemeClr val="accent2">
                    <a:lumMod val="75000"/>
                  </a:schemeClr>
                </a:solidFill>
                <a:latin typeface="Verdana" pitchFamily="34" charset="0"/>
                <a:ea typeface="Verdana" pitchFamily="34" charset="0"/>
                <a:cs typeface="Verdana" pitchFamily="34" charset="0"/>
              </a:rPr>
              <a:t>Le Territoire d’Accueil</a:t>
            </a:r>
            <a:r>
              <a:rPr lang="fr-FR" sz="3100" b="0" cap="none" dirty="0" smtClean="0">
                <a:latin typeface="Verdana" pitchFamily="34" charset="0"/>
                <a:ea typeface="Verdana" pitchFamily="34" charset="0"/>
                <a:cs typeface="Verdana" pitchFamily="34" charset="0"/>
              </a:rPr>
              <a:t> </a:t>
            </a:r>
            <a:r>
              <a:rPr lang="fr-FR" sz="2200" b="0" cap="none" dirty="0" smtClean="0">
                <a:latin typeface="Verdana" pitchFamily="34" charset="0"/>
                <a:ea typeface="Verdana" pitchFamily="34" charset="0"/>
                <a:cs typeface="Verdana" pitchFamily="34" charset="0"/>
              </a:rPr>
              <a:t>(conseiller en séjour)</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C’ est un espace organisé autour d’une structure professionnelle d’accueil, d’animation et d’information, les Offices de Tourisme.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700" b="0" u="sng" cap="none" dirty="0" smtClean="0">
                <a:latin typeface="Verdana" pitchFamily="34" charset="0"/>
                <a:ea typeface="Verdana" pitchFamily="34" charset="0"/>
                <a:cs typeface="Verdana" pitchFamily="34" charset="0"/>
              </a:rPr>
              <a:t>Ses Missions</a:t>
            </a:r>
            <a:r>
              <a:rPr lang="fr-FR" sz="2200" b="0" u="sng" cap="none" dirty="0" smtClean="0">
                <a:latin typeface="Verdana" pitchFamily="34" charset="0"/>
                <a:ea typeface="Verdana" pitchFamily="34" charset="0"/>
                <a:cs typeface="Verdana" pitchFamily="34" charset="0"/>
              </a:rPr>
              <a:t/>
            </a:r>
            <a:br>
              <a:rPr lang="fr-FR" sz="2200" b="0" u="sng" cap="none" dirty="0" smtClean="0">
                <a:latin typeface="Verdana" pitchFamily="34" charset="0"/>
                <a:ea typeface="Verdana" pitchFamily="34" charset="0"/>
                <a:cs typeface="Verdana" pitchFamily="34" charset="0"/>
              </a:rPr>
            </a:br>
            <a:r>
              <a:rPr lang="fr-FR" sz="2200" b="0" u="sng" cap="none" dirty="0" smtClean="0">
                <a:latin typeface="Verdana" pitchFamily="34" charset="0"/>
                <a:ea typeface="Verdana" pitchFamily="34" charset="0"/>
                <a:cs typeface="Verdana" pitchFamily="34" charset="0"/>
              </a:rPr>
              <a:t> </a:t>
            </a:r>
            <a:br>
              <a:rPr lang="fr-FR" sz="2200" b="0" u="sng"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organiser et assurer en priorité les services professionnalisés d’accueil, d’animation et d’information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proposer et constituer à la demande, un panier d’offres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assurer le traitement et la qualification de l’information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qualifier l’information des prestataires touristiques – producteurs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qualifier la demande des clientèles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participer activement à la communication/promotion, voire la commercialisation. </a:t>
            </a:r>
            <a:r>
              <a:rPr lang="fr-FR" sz="3200" dirty="0" smtClean="0"/>
              <a:t/>
            </a:r>
            <a:br>
              <a:rPr lang="fr-FR" sz="3200" dirty="0" smtClean="0"/>
            </a:br>
            <a:r>
              <a:rPr lang="fr-FR" sz="3100" dirty="0" smtClean="0"/>
              <a:t> </a:t>
            </a:r>
            <a:r>
              <a:rPr lang="fr-FR" sz="2800" dirty="0" smtClean="0"/>
              <a:t/>
            </a:r>
            <a:br>
              <a:rPr lang="fr-FR" sz="2800" dirty="0" smtClean="0"/>
            </a:br>
            <a:r>
              <a:rPr lang="fr-FR" sz="2800" dirty="0"/>
              <a:t/>
            </a:r>
            <a:br>
              <a:rPr lang="fr-FR" sz="2800" dirty="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548680"/>
            <a:ext cx="8280920" cy="4824536"/>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t/>
            </a:r>
            <a:br>
              <a:rPr lang="fr-FR" sz="3100" dirty="0" smtClean="0"/>
            </a:br>
            <a:r>
              <a:rPr lang="fr-FR" sz="3100" dirty="0" smtClean="0"/>
              <a:t/>
            </a:r>
            <a:br>
              <a:rPr lang="fr-FR" sz="3100" dirty="0" smtClean="0"/>
            </a:br>
            <a:r>
              <a:rPr lang="fr-FR" sz="2700" b="0" u="sng" cap="none" dirty="0" smtClean="0">
                <a:latin typeface="Verdana" pitchFamily="34" charset="0"/>
                <a:ea typeface="Verdana" pitchFamily="34" charset="0"/>
                <a:cs typeface="Verdana" pitchFamily="34" charset="0"/>
              </a:rPr>
              <a:t>Définition du périmètre</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Pour définir le périmètre de ce Territoire d’Accueil,</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il s’agit de trouver le bon compromis entre </a:t>
            </a:r>
            <a:r>
              <a:rPr lang="fr-FR" sz="2200" b="0" u="sng" cap="none" dirty="0" smtClean="0">
                <a:latin typeface="Verdana" pitchFamily="34" charset="0"/>
                <a:ea typeface="Verdana" pitchFamily="34" charset="0"/>
                <a:cs typeface="Verdana" pitchFamily="34" charset="0"/>
              </a:rPr>
              <a:t>la nécessaire proximité</a:t>
            </a:r>
            <a:r>
              <a:rPr lang="fr-FR" sz="2200" b="0" cap="none" dirty="0" smtClean="0">
                <a:latin typeface="Verdana" pitchFamily="34" charset="0"/>
                <a:ea typeface="Verdana" pitchFamily="34" charset="0"/>
                <a:cs typeface="Verdana" pitchFamily="34" charset="0"/>
              </a:rPr>
              <a:t> pour assurer ces fonctions (soit un lieu accessible par le plus grand nombre de visiteurs et une relation de proximité avec les professionnels du tourisme) et </a:t>
            </a:r>
            <a:r>
              <a:rPr lang="fr-FR" sz="2200" b="0" u="sng" cap="none" dirty="0" smtClean="0">
                <a:latin typeface="Verdana" pitchFamily="34" charset="0"/>
                <a:ea typeface="Verdana" pitchFamily="34" charset="0"/>
                <a:cs typeface="Verdana" pitchFamily="34" charset="0"/>
              </a:rPr>
              <a:t>la taille critique</a:t>
            </a:r>
            <a:r>
              <a:rPr lang="fr-FR" sz="2200" b="0" cap="none" dirty="0" smtClean="0">
                <a:latin typeface="Verdana" pitchFamily="34" charset="0"/>
                <a:ea typeface="Verdana" pitchFamily="34" charset="0"/>
                <a:cs typeface="Verdana" pitchFamily="34" charset="0"/>
              </a:rPr>
              <a:t> pour garantir un service professionnel dans la durée, s’appuyant sur des bases financières solides permettant le recrutement de collaborateurs qualifiés. </a:t>
            </a:r>
            <a:r>
              <a:rPr lang="fr-FR" sz="2400" dirty="0" smtClean="0"/>
              <a:t/>
            </a:r>
            <a:br>
              <a:rPr lang="fr-FR" sz="2400" dirty="0" smtClean="0"/>
            </a:br>
            <a:r>
              <a:rPr lang="fr-FR" sz="3200" dirty="0" smtClean="0"/>
              <a:t/>
            </a:r>
            <a:br>
              <a:rPr lang="fr-FR" sz="3200" dirty="0" smtClean="0"/>
            </a:br>
            <a:r>
              <a:rPr lang="fr-FR" sz="3200" dirty="0" smtClean="0"/>
              <a:t/>
            </a:r>
            <a:br>
              <a:rPr lang="fr-FR" sz="3200" dirty="0" smtClean="0"/>
            </a:br>
            <a:r>
              <a:rPr lang="fr-FR" sz="3100" dirty="0" smtClean="0"/>
              <a:t> </a:t>
            </a:r>
            <a:r>
              <a:rPr lang="fr-FR" sz="2800" dirty="0" smtClean="0"/>
              <a:t/>
            </a:r>
            <a:br>
              <a:rPr lang="fr-FR" sz="2800" dirty="0" smtClean="0"/>
            </a:br>
            <a:r>
              <a:rPr lang="fr-FR" sz="2800" dirty="0"/>
              <a:t/>
            </a:r>
            <a:br>
              <a:rPr lang="fr-FR" sz="2800" dirty="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064896"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t/>
            </a:r>
            <a:br>
              <a:rPr lang="fr-FR" sz="3100" dirty="0" smtClean="0"/>
            </a:br>
            <a:r>
              <a:rPr lang="fr-FR" sz="3100" dirty="0" smtClean="0"/>
              <a:t/>
            </a:r>
            <a:br>
              <a:rPr lang="fr-FR" sz="3100" dirty="0" smtClean="0"/>
            </a:br>
            <a:r>
              <a:rPr lang="fr-FR" sz="3100" b="0" u="sng" cap="none" dirty="0" smtClean="0">
                <a:solidFill>
                  <a:schemeClr val="accent2">
                    <a:lumMod val="75000"/>
                  </a:schemeClr>
                </a:solidFill>
                <a:latin typeface="Verdana" pitchFamily="34" charset="0"/>
                <a:ea typeface="Verdana" pitchFamily="34" charset="0"/>
                <a:cs typeface="Verdana" pitchFamily="34" charset="0"/>
              </a:rPr>
              <a:t>Le Territoire de Projet</a:t>
            </a:r>
            <a:r>
              <a:rPr lang="fr-FR" sz="2700" b="0" cap="none" dirty="0" smtClean="0">
                <a:solidFill>
                  <a:schemeClr val="accent2">
                    <a:lumMod val="75000"/>
                  </a:schemeClr>
                </a:solidFill>
                <a:latin typeface="Verdana" pitchFamily="34" charset="0"/>
                <a:ea typeface="Verdana" pitchFamily="34" charset="0"/>
                <a:cs typeface="Verdana" pitchFamily="34" charset="0"/>
              </a:rPr>
              <a:t> </a:t>
            </a:r>
            <a:r>
              <a:rPr lang="fr-FR" sz="2200" b="0" cap="none" dirty="0" smtClean="0">
                <a:latin typeface="Verdana" pitchFamily="34" charset="0"/>
                <a:ea typeface="Verdana" pitchFamily="34" charset="0"/>
                <a:cs typeface="Verdana" pitchFamily="34" charset="0"/>
              </a:rPr>
              <a:t>(aménagement et gestion du territoire touristique)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C’est l’échelon au sein duquel une réflexion et une concertation globale sur les aménagements et les équipements a lieu. </a:t>
            </a:r>
            <a:br>
              <a:rPr lang="fr-FR" sz="2200" b="0" cap="none" dirty="0" smtClean="0">
                <a:latin typeface="Verdana" pitchFamily="34" charset="0"/>
                <a:ea typeface="Verdana" pitchFamily="34" charset="0"/>
                <a:cs typeface="Verdana" pitchFamily="34" charset="0"/>
              </a:rPr>
            </a:br>
            <a:r>
              <a:rPr lang="fr-FR" sz="2200" b="0" u="sng" cap="none" dirty="0" smtClean="0">
                <a:latin typeface="Verdana" pitchFamily="34" charset="0"/>
                <a:ea typeface="Verdana" pitchFamily="34" charset="0"/>
                <a:cs typeface="Verdana" pitchFamily="34" charset="0"/>
              </a:rPr>
              <a:t>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u="sng" cap="none" dirty="0" smtClean="0">
                <a:latin typeface="Verdana" pitchFamily="34" charset="0"/>
                <a:ea typeface="Verdana" pitchFamily="34" charset="0"/>
                <a:cs typeface="Verdana" pitchFamily="34" charset="0"/>
              </a:rPr>
              <a:t>Ses missions</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La structure qui pilote techniquement le projet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élabore le schéma global de développement </a:t>
            </a:r>
            <a:r>
              <a:rPr lang="fr-FR" sz="2200" b="0" cap="none" dirty="0" smtClean="0">
                <a:latin typeface="Verdana" pitchFamily="34" charset="0"/>
                <a:ea typeface="Verdana" pitchFamily="34" charset="0"/>
                <a:cs typeface="Verdana" pitchFamily="34" charset="0"/>
              </a:rPr>
              <a: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s’assure de l’inscription de ce « schéma de développement local » dans les schémas départementaux et régionaux du tourisme</a:t>
            </a:r>
            <a:r>
              <a:rPr lang="fr-FR" sz="2200" b="0" cap="none" dirty="0" smtClean="0">
                <a:latin typeface="Verdana" pitchFamily="34" charset="0"/>
                <a:ea typeface="Verdana" pitchFamily="34" charset="0"/>
                <a:cs typeface="Verdana" pitchFamily="34" charset="0"/>
              </a:rPr>
              <a:t>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 </a:t>
            </a:r>
            <a:r>
              <a:rPr lang="fr-FR" sz="2800" dirty="0" smtClean="0"/>
              <a:t/>
            </a:r>
            <a:br>
              <a:rPr lang="fr-FR" sz="2800" dirty="0" smtClean="0"/>
            </a:br>
            <a:r>
              <a:rPr lang="fr-FR" sz="2800" dirty="0"/>
              <a:t/>
            </a:r>
            <a:br>
              <a:rPr lang="fr-FR" sz="2800" dirty="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80920"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t/>
            </a:r>
            <a:br>
              <a:rPr lang="fr-FR" sz="3100" dirty="0" smtClean="0"/>
            </a:br>
            <a:r>
              <a:rPr lang="fr-FR" sz="3100" dirty="0" smtClean="0"/>
              <a:t/>
            </a:r>
            <a:br>
              <a:rPr lang="fr-FR" sz="3100" dirty="0" smtClean="0"/>
            </a:br>
            <a:r>
              <a:rPr lang="fr-FR" sz="3100" b="0" u="sng" cap="none" dirty="0" smtClean="0">
                <a:solidFill>
                  <a:schemeClr val="accent2">
                    <a:lumMod val="75000"/>
                  </a:schemeClr>
                </a:solidFill>
                <a:latin typeface="Trebuchet MS" pitchFamily="34" charset="0"/>
              </a:rPr>
              <a:t>Le Territoire de Projet</a:t>
            </a:r>
            <a:r>
              <a:rPr lang="fr-FR" sz="3100" b="0" cap="none" dirty="0" smtClean="0">
                <a:solidFill>
                  <a:schemeClr val="accent2">
                    <a:lumMod val="75000"/>
                  </a:schemeClr>
                </a:solidFill>
                <a:latin typeface="Trebuchet MS" pitchFamily="34" charset="0"/>
              </a:rPr>
              <a:t> </a:t>
            </a:r>
            <a:r>
              <a:rPr lang="fr-FR" sz="2200" b="0" cap="none" dirty="0" smtClean="0">
                <a:latin typeface="Trebuchet MS" pitchFamily="34" charset="0"/>
              </a:rPr>
              <a:t/>
            </a:r>
            <a:br>
              <a:rPr lang="fr-FR" sz="2200" b="0" cap="none" dirty="0" smtClean="0">
                <a:latin typeface="Trebuchet MS" pitchFamily="34" charset="0"/>
              </a:rPr>
            </a:br>
            <a:r>
              <a:rPr lang="fr-FR" sz="2200" b="0" cap="none" dirty="0" smtClean="0">
                <a:latin typeface="Trebuchet MS" pitchFamily="34" charset="0"/>
              </a:rPr>
              <a:t/>
            </a:r>
            <a:br>
              <a:rPr lang="fr-FR" sz="2200" b="0" cap="none" dirty="0" smtClean="0">
                <a:latin typeface="Trebuchet MS" pitchFamily="34" charset="0"/>
              </a:rPr>
            </a:br>
            <a:r>
              <a:rPr lang="fr-FR" sz="2700" b="0" u="sng" cap="none" dirty="0" smtClean="0">
                <a:latin typeface="Trebuchet MS" pitchFamily="34" charset="0"/>
              </a:rPr>
              <a:t>Ses missions  (suite)</a:t>
            </a:r>
            <a:r>
              <a:rPr lang="fr-FR" sz="2700" b="0" cap="none" dirty="0" smtClean="0">
                <a:latin typeface="Trebuchet MS" pitchFamily="34" charset="0"/>
              </a:rPr>
              <a:t>: </a:t>
            </a:r>
            <a:r>
              <a:rPr lang="fr-FR" sz="2200" b="0" cap="none" dirty="0" smtClean="0">
                <a:latin typeface="Trebuchet MS" pitchFamily="34" charset="0"/>
              </a:rPr>
              <a:t/>
            </a:r>
            <a:br>
              <a:rPr lang="fr-FR" sz="2200" b="0" cap="none" dirty="0" smtClean="0">
                <a:latin typeface="Trebuchet MS" pitchFamily="34" charset="0"/>
              </a:rPr>
            </a:br>
            <a:r>
              <a:rPr lang="fr-FR" sz="2200" b="0" cap="none" dirty="0" smtClean="0">
                <a:latin typeface="Trebuchet MS" pitchFamily="34" charset="0"/>
              </a:rPr>
              <a:t/>
            </a:r>
            <a:br>
              <a:rPr lang="fr-FR" sz="2200" b="0" cap="none" dirty="0" smtClean="0">
                <a:latin typeface="Trebuchet MS" pitchFamily="34" charset="0"/>
              </a:rPr>
            </a:br>
            <a:r>
              <a:rPr lang="fr-FR" sz="2200" b="0" cap="none" dirty="0" smtClean="0">
                <a:latin typeface="Trebuchet MS" pitchFamily="34" charset="0"/>
              </a:rPr>
              <a:t>La structure qui pilote techniquement le projet </a:t>
            </a:r>
            <a:br>
              <a:rPr lang="fr-FR" sz="2200" b="0" cap="none" dirty="0" smtClean="0">
                <a:latin typeface="Trebuchet MS" pitchFamily="34" charset="0"/>
              </a:rPr>
            </a:br>
            <a:r>
              <a:rPr lang="fr-FR" sz="2200" b="0" cap="none" dirty="0" smtClean="0">
                <a:latin typeface="Trebuchet MS" pitchFamily="34" charset="0"/>
              </a:rPr>
              <a:t/>
            </a:r>
            <a:br>
              <a:rPr lang="fr-FR" sz="2200" b="0" cap="none" dirty="0" smtClean="0">
                <a:latin typeface="Trebuchet MS" pitchFamily="34" charset="0"/>
              </a:rPr>
            </a:br>
            <a:r>
              <a:rPr lang="fr-FR" sz="2200" b="0" cap="none" dirty="0" smtClean="0">
                <a:latin typeface="Trebuchet MS" pitchFamily="34" charset="0"/>
              </a:rPr>
              <a:t>- </a:t>
            </a:r>
            <a:r>
              <a:rPr lang="fr-FR" sz="2200" b="0" u="sng" cap="none" dirty="0" smtClean="0">
                <a:latin typeface="Trebuchet MS" pitchFamily="34" charset="0"/>
              </a:rPr>
              <a:t>porte les procédures contractuelles aux financements </a:t>
            </a:r>
            <a:r>
              <a:rPr lang="fr-FR" sz="2200" b="0" cap="none" dirty="0" smtClean="0">
                <a:latin typeface="Trebuchet MS" pitchFamily="34" charset="0"/>
              </a:rPr>
              <a:t>(Europe, Région, ...) </a:t>
            </a:r>
            <a:r>
              <a:rPr lang="fr-FR" sz="2200" b="0" u="sng" cap="none" dirty="0" smtClean="0">
                <a:latin typeface="Trebuchet MS" pitchFamily="34" charset="0"/>
              </a:rPr>
              <a:t>; </a:t>
            </a:r>
            <a:br>
              <a:rPr lang="fr-FR" sz="2200" b="0" u="sng" cap="none" dirty="0" smtClean="0">
                <a:latin typeface="Trebuchet MS" pitchFamily="34" charset="0"/>
              </a:rPr>
            </a:br>
            <a:r>
              <a:rPr lang="fr-FR" sz="2200" b="0" u="sng" cap="none" dirty="0" smtClean="0">
                <a:latin typeface="Trebuchet MS" pitchFamily="34" charset="0"/>
              </a:rPr>
              <a:t>- assiste les collectivités locales, maîtres d’ouvrage dans le montage des dossiers et la conduite des projets</a:t>
            </a:r>
            <a:r>
              <a:rPr lang="fr-FR" sz="2200" b="0" cap="none" dirty="0" smtClean="0">
                <a:latin typeface="Trebuchet MS" pitchFamily="34" charset="0"/>
              </a:rPr>
              <a:t> ; </a:t>
            </a:r>
            <a:br>
              <a:rPr lang="fr-FR" sz="2200" b="0" cap="none" dirty="0" smtClean="0">
                <a:latin typeface="Trebuchet MS" pitchFamily="34" charset="0"/>
              </a:rPr>
            </a:br>
            <a:r>
              <a:rPr lang="fr-FR" sz="2200" b="0" cap="none" dirty="0" smtClean="0">
                <a:latin typeface="Trebuchet MS" pitchFamily="34" charset="0"/>
              </a:rPr>
              <a:t>- </a:t>
            </a:r>
            <a:r>
              <a:rPr lang="fr-FR" sz="2200" b="0" u="sng" cap="none" dirty="0" smtClean="0">
                <a:latin typeface="Trebuchet MS" pitchFamily="34" charset="0"/>
              </a:rPr>
              <a:t>gère et coordonne l’ensemble des actions inscrites dans le schéma contractualisé</a:t>
            </a:r>
            <a:r>
              <a:rPr lang="fr-FR" sz="2200" b="0" cap="none" dirty="0" smtClean="0">
                <a:latin typeface="Trebuchet MS" pitchFamily="34" charset="0"/>
              </a:rPr>
              <a:t> (hors actions de communication/promotion/ commercialisation qui sont pilotées par le Territoire de Destination) ; </a:t>
            </a:r>
            <a:br>
              <a:rPr lang="fr-FR" sz="2200" b="0" cap="none" dirty="0" smtClean="0">
                <a:latin typeface="Trebuchet MS" pitchFamily="34" charset="0"/>
              </a:rPr>
            </a:br>
            <a:r>
              <a:rPr lang="fr-FR" sz="2200" b="0" cap="none" dirty="0" smtClean="0">
                <a:latin typeface="Trebuchet MS" pitchFamily="34" charset="0"/>
              </a:rPr>
              <a:t>- </a:t>
            </a:r>
            <a:r>
              <a:rPr lang="fr-FR" sz="2200" b="0" u="sng" cap="none" dirty="0" smtClean="0">
                <a:latin typeface="Trebuchet MS" pitchFamily="34" charset="0"/>
              </a:rPr>
              <a:t>anime la concertation avec l’ensemble des partenaires concernés</a:t>
            </a:r>
            <a:r>
              <a:rPr lang="fr-FR" sz="2200" b="0" cap="none" dirty="0" smtClean="0">
                <a:latin typeface="Trebuchet MS" pitchFamily="34" charset="0"/>
              </a:rPr>
              <a:t>. </a:t>
            </a:r>
            <a:r>
              <a:rPr lang="fr-FR" sz="2800" dirty="0" smtClean="0"/>
              <a:t/>
            </a:r>
            <a:br>
              <a:rPr lang="fr-FR" sz="2800" dirty="0" smtClean="0"/>
            </a:br>
            <a:r>
              <a:rPr lang="fr-FR" sz="2400" dirty="0" smtClean="0"/>
              <a:t/>
            </a:r>
            <a:br>
              <a:rPr lang="fr-FR" sz="2400" dirty="0" smtClean="0"/>
            </a:br>
            <a:r>
              <a:rPr lang="fr-FR" sz="3200" dirty="0" smtClean="0"/>
              <a:t/>
            </a:r>
            <a:br>
              <a:rPr lang="fr-FR" sz="3200" dirty="0" smtClean="0"/>
            </a:br>
            <a:r>
              <a:rPr lang="fr-FR" sz="3200" dirty="0" smtClean="0"/>
              <a:t/>
            </a:r>
            <a:br>
              <a:rPr lang="fr-FR" sz="3200" dirty="0" smtClean="0"/>
            </a:br>
            <a:r>
              <a:rPr lang="fr-FR" sz="3100" dirty="0" smtClean="0"/>
              <a:t> </a:t>
            </a:r>
            <a:r>
              <a:rPr lang="fr-FR" sz="2800" dirty="0" smtClean="0"/>
              <a:t/>
            </a:r>
            <a:br>
              <a:rPr lang="fr-FR" sz="2800" dirty="0" smtClean="0"/>
            </a:br>
            <a:r>
              <a:rPr lang="fr-FR" sz="2800" dirty="0"/>
              <a:t/>
            </a:r>
            <a:br>
              <a:rPr lang="fr-FR" sz="2800" dirty="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496944"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t/>
            </a:r>
            <a:br>
              <a:rPr lang="fr-FR" sz="3100" dirty="0" smtClean="0"/>
            </a:br>
            <a:r>
              <a:rPr lang="fr-FR" sz="3100" dirty="0" smtClean="0"/>
              <a:t/>
            </a:r>
            <a:br>
              <a:rPr lang="fr-FR" sz="3100" dirty="0" smtClean="0"/>
            </a:br>
            <a:r>
              <a:rPr lang="fr-FR" sz="3100" b="0" u="sng" cap="none" dirty="0" smtClean="0">
                <a:solidFill>
                  <a:schemeClr val="accent2">
                    <a:lumMod val="75000"/>
                  </a:schemeClr>
                </a:solidFill>
                <a:latin typeface="Verdana" pitchFamily="34" charset="0"/>
                <a:ea typeface="Verdana" pitchFamily="34" charset="0"/>
                <a:cs typeface="Verdana" pitchFamily="34" charset="0"/>
              </a:rPr>
              <a:t>Le Territoire de Projet</a:t>
            </a:r>
            <a:r>
              <a:rPr lang="fr-FR" sz="3100" b="0" cap="none" dirty="0" smtClean="0">
                <a:solidFill>
                  <a:schemeClr val="accent2">
                    <a:lumMod val="75000"/>
                  </a:schemeClr>
                </a:solidFill>
                <a:latin typeface="Verdana" pitchFamily="34" charset="0"/>
                <a:ea typeface="Verdana" pitchFamily="34" charset="0"/>
                <a:cs typeface="Verdana" pitchFamily="34" charset="0"/>
              </a:rPr>
              <a:t> </a:t>
            </a: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700" b="0" u="sng" cap="none" dirty="0" smtClean="0">
                <a:latin typeface="Verdana" pitchFamily="34" charset="0"/>
                <a:ea typeface="Verdana" pitchFamily="34" charset="0"/>
                <a:cs typeface="Verdana" pitchFamily="34" charset="0"/>
              </a:rPr>
              <a:t>Définition du périmètre </a:t>
            </a: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L’échelle du « Territoire de Projet » doit être pertinente pour assurer une mise en cohérence et une complémentarité des aménagements au sein du territoire ainsi que, si nécessaire, une gestion partagée.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A cette échelle, on peut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éviter les doublons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viser la complémentarité des aménagements en vue d’atteindre une structuration de l’offre conforme au positionnement et à la stratégie mise en œuvre collectivement.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mutualiser et partager des compétences et des moyens en ingénierie, (conduite de projet et portage administratif).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garantir l’intérêt général et assurance de porter le projet dans toutes ses dimensions.</a:t>
            </a:r>
            <a:r>
              <a:rPr lang="fr-FR" sz="2000" dirty="0" smtClean="0"/>
              <a:t/>
            </a:r>
            <a:br>
              <a:rPr lang="fr-FR" sz="2000" dirty="0" smtClean="0"/>
            </a:br>
            <a:r>
              <a:rPr lang="fr-FR" sz="2200" dirty="0" smtClean="0"/>
              <a:t/>
            </a:r>
            <a:br>
              <a:rPr lang="fr-FR" sz="2200" dirty="0" smtClean="0"/>
            </a:br>
            <a:r>
              <a:rPr lang="fr-FR" sz="2200" dirty="0" smtClean="0"/>
              <a:t/>
            </a:r>
            <a:br>
              <a:rPr lang="fr-FR" sz="2200" dirty="0" smtClean="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136904" cy="6408712"/>
          </a:xfrm>
        </p:spPr>
        <p:txBody>
          <a:bodyPr>
            <a:normAutofit fontScale="90000"/>
          </a:bodyPr>
          <a:lstStyle/>
          <a:p>
            <a:pPr lvl="0"/>
            <a:r>
              <a:rPr lang="fr-FR" sz="3100" b="0" dirty="0" smtClean="0">
                <a:solidFill>
                  <a:schemeClr val="accent2">
                    <a:lumMod val="75000"/>
                  </a:schemeClr>
                </a:solidFill>
                <a:latin typeface="Trebuchet MS" pitchFamily="34" charset="0"/>
              </a:rPr>
              <a:t>Les territoires touristiques s’organisent</a:t>
            </a:r>
            <a:r>
              <a:rPr lang="fr-FR" sz="3100" dirty="0" smtClean="0">
                <a:solidFill>
                  <a:schemeClr val="accent2">
                    <a:lumMod val="75000"/>
                  </a:schemeClr>
                </a:solidFill>
              </a:rPr>
              <a:t/>
            </a:r>
            <a:br>
              <a:rPr lang="fr-FR" sz="3100" dirty="0" smtClean="0">
                <a:solidFill>
                  <a:schemeClr val="accent2">
                    <a:lumMod val="75000"/>
                  </a:schemeClr>
                </a:solidFill>
              </a:rPr>
            </a:br>
            <a:r>
              <a:rPr lang="fr-FR" sz="3100" dirty="0" smtClean="0">
                <a:solidFill>
                  <a:schemeClr val="accent2">
                    <a:lumMod val="75000"/>
                  </a:schemeClr>
                </a:solidFill>
              </a:rPr>
              <a:t/>
            </a:r>
            <a:br>
              <a:rPr lang="fr-FR" sz="3100" dirty="0" smtClean="0">
                <a:solidFill>
                  <a:schemeClr val="accent2">
                    <a:lumMod val="75000"/>
                  </a:schemeClr>
                </a:solidFill>
              </a:rPr>
            </a:br>
            <a:r>
              <a:rPr lang="fr-FR" sz="3100" b="0" u="sng" cap="none" dirty="0" smtClean="0">
                <a:solidFill>
                  <a:schemeClr val="accent2">
                    <a:lumMod val="75000"/>
                  </a:schemeClr>
                </a:solidFill>
                <a:latin typeface="Verdana" pitchFamily="34" charset="0"/>
                <a:ea typeface="Verdana" pitchFamily="34" charset="0"/>
                <a:cs typeface="Verdana" pitchFamily="34" charset="0"/>
              </a:rPr>
              <a:t>Le Territoire de Destination</a:t>
            </a:r>
            <a:r>
              <a:rPr lang="fr-FR" sz="2700" b="0" u="sng" cap="none" dirty="0" smtClean="0">
                <a:latin typeface="Verdana" pitchFamily="34" charset="0"/>
                <a:ea typeface="Verdana" pitchFamily="34" charset="0"/>
                <a:cs typeface="Verdana" pitchFamily="34" charset="0"/>
              </a:rPr>
              <a:t/>
            </a:r>
            <a:br>
              <a:rPr lang="fr-FR" sz="2700" b="0" u="sng" cap="none" dirty="0" smtClean="0">
                <a:latin typeface="Verdana" pitchFamily="34" charset="0"/>
                <a:ea typeface="Verdana" pitchFamily="34" charset="0"/>
                <a:cs typeface="Verdana" pitchFamily="34" charset="0"/>
              </a:rPr>
            </a:br>
            <a:r>
              <a:rPr lang="fr-FR" sz="2700" b="0" u="sng" cap="none" dirty="0" smtClean="0">
                <a:latin typeface="Verdana" pitchFamily="34" charset="0"/>
                <a:ea typeface="Verdana" pitchFamily="34" charset="0"/>
                <a:cs typeface="Verdana" pitchFamily="34" charset="0"/>
              </a:rPr>
              <a:t/>
            </a:r>
            <a:br>
              <a:rPr lang="fr-FR" sz="2700" b="0" u="sng" cap="none" dirty="0" smtClean="0">
                <a:latin typeface="Verdana" pitchFamily="34" charset="0"/>
                <a:ea typeface="Verdana" pitchFamily="34" charset="0"/>
                <a:cs typeface="Verdana" pitchFamily="34" charset="0"/>
              </a:rPr>
            </a:br>
            <a:r>
              <a:rPr lang="fr-FR" sz="2700" b="0" u="sng" cap="none" dirty="0" smtClean="0">
                <a:latin typeface="Verdana" pitchFamily="34" charset="0"/>
                <a:ea typeface="Verdana" pitchFamily="34" charset="0"/>
                <a:cs typeface="Verdana" pitchFamily="34" charset="0"/>
              </a:rPr>
              <a:t>Le Territoire de Destination</a:t>
            </a:r>
            <a:r>
              <a:rPr lang="fr-FR" sz="2700" b="0" cap="none" dirty="0" smtClean="0">
                <a:latin typeface="Verdana" pitchFamily="34" charset="0"/>
                <a:ea typeface="Verdana" pitchFamily="34" charset="0"/>
                <a:cs typeface="Verdana" pitchFamily="34" charset="0"/>
              </a:rPr>
              <a:t> (</a:t>
            </a:r>
            <a:r>
              <a:rPr lang="fr-FR" sz="2700" b="0" u="sng" cap="none" dirty="0" smtClean="0">
                <a:latin typeface="Verdana" pitchFamily="34" charset="0"/>
                <a:ea typeface="Verdana" pitchFamily="34" charset="0"/>
                <a:cs typeface="Verdana" pitchFamily="34" charset="0"/>
              </a:rPr>
              <a:t>gestionnaire de la Destination</a:t>
            </a:r>
            <a:r>
              <a:rPr lang="fr-FR" sz="2700" b="0" cap="none" dirty="0" smtClean="0">
                <a:latin typeface="Verdana" pitchFamily="34" charset="0"/>
                <a:ea typeface="Verdana" pitchFamily="34" charset="0"/>
                <a:cs typeface="Verdana" pitchFamily="34" charset="0"/>
              </a:rPr>
              <a:t>),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C’est une Destination Touristique, identifiée par le client à travers son nom (la marque) au minimum à l’échelon national, voire européen. Il s’agit le plus souvent de la mise en réseau de « Territoires de Projet » et de « Territoires d’Accueil », organisés à l’échelle du territoire perçu par les touristes et les professionnels prescripteurs comme une Destination.</a:t>
            </a:r>
            <a:r>
              <a:rPr lang="fr-FR" sz="2000" dirty="0" smtClean="0"/>
              <a:t/>
            </a:r>
            <a:br>
              <a:rPr lang="fr-FR" sz="2000" dirty="0" smtClean="0"/>
            </a:br>
            <a:r>
              <a:rPr lang="fr-FR" sz="2200" dirty="0" smtClean="0"/>
              <a:t/>
            </a:r>
            <a:br>
              <a:rPr lang="fr-FR" sz="2200" dirty="0" smtClean="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80920" cy="6264696"/>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solidFill>
                  <a:schemeClr val="accent2">
                    <a:lumMod val="75000"/>
                  </a:schemeClr>
                </a:solidFill>
              </a:rPr>
              <a:t/>
            </a:r>
            <a:br>
              <a:rPr lang="fr-FR" sz="3100" dirty="0" smtClean="0">
                <a:solidFill>
                  <a:schemeClr val="accent2">
                    <a:lumMod val="75000"/>
                  </a:schemeClr>
                </a:solidFill>
              </a:rPr>
            </a:br>
            <a:r>
              <a:rPr lang="fr-FR" sz="3100" dirty="0" smtClean="0">
                <a:solidFill>
                  <a:schemeClr val="accent2">
                    <a:lumMod val="75000"/>
                  </a:schemeClr>
                </a:solidFill>
              </a:rPr>
              <a:t/>
            </a:r>
            <a:br>
              <a:rPr lang="fr-FR" sz="3100" dirty="0" smtClean="0">
                <a:solidFill>
                  <a:schemeClr val="accent2">
                    <a:lumMod val="75000"/>
                  </a:schemeClr>
                </a:solidFill>
              </a:rPr>
            </a:br>
            <a:r>
              <a:rPr lang="fr-FR" sz="3100" b="0" u="sng" cap="none" dirty="0" smtClean="0">
                <a:solidFill>
                  <a:schemeClr val="accent2">
                    <a:lumMod val="75000"/>
                  </a:schemeClr>
                </a:solidFill>
                <a:latin typeface="Verdana" pitchFamily="34" charset="0"/>
                <a:ea typeface="Verdana" pitchFamily="34" charset="0"/>
                <a:cs typeface="Verdana" pitchFamily="34" charset="0"/>
              </a:rPr>
              <a:t>Le Territoire de Destination</a:t>
            </a:r>
            <a:r>
              <a:rPr lang="fr-FR" sz="2200" b="0" u="sng" cap="none" dirty="0" smtClean="0">
                <a:latin typeface="Verdana" pitchFamily="34" charset="0"/>
                <a:ea typeface="Verdana" pitchFamily="34" charset="0"/>
                <a:cs typeface="Verdana" pitchFamily="34" charset="0"/>
              </a:rPr>
              <a:t/>
            </a:r>
            <a:br>
              <a:rPr lang="fr-FR" sz="2200" b="0" u="sng" cap="none" dirty="0" smtClean="0">
                <a:latin typeface="Verdana" pitchFamily="34" charset="0"/>
                <a:ea typeface="Verdana" pitchFamily="34" charset="0"/>
                <a:cs typeface="Verdana" pitchFamily="34" charset="0"/>
              </a:rPr>
            </a:br>
            <a:r>
              <a:rPr lang="fr-FR" sz="2200" b="0" u="sng" cap="none" dirty="0" smtClean="0">
                <a:latin typeface="Verdana" pitchFamily="34" charset="0"/>
                <a:ea typeface="Verdana" pitchFamily="34" charset="0"/>
                <a:cs typeface="Verdana" pitchFamily="34" charset="0"/>
              </a:rPr>
              <a:t/>
            </a:r>
            <a:br>
              <a:rPr lang="fr-FR" sz="2200" b="0" u="sng"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À cette échelle, il faut : </a:t>
            </a:r>
            <a:br>
              <a:rPr lang="fr-FR" sz="2200" b="0" cap="none" dirty="0" smtClean="0">
                <a:latin typeface="Verdana" pitchFamily="34" charset="0"/>
                <a:ea typeface="Verdana" pitchFamily="34" charset="0"/>
                <a:cs typeface="Verdana" pitchFamily="34" charset="0"/>
              </a:rPr>
            </a:br>
            <a:r>
              <a:rPr lang="fr-FR" sz="2200" b="0" u="sng" cap="none" dirty="0" smtClean="0">
                <a:latin typeface="Verdana" pitchFamily="34" charset="0"/>
                <a:ea typeface="Verdana" pitchFamily="34" charset="0"/>
                <a:cs typeface="Verdana" pitchFamily="34" charset="0"/>
              </a:rPr>
              <a:t/>
            </a:r>
            <a:br>
              <a:rPr lang="fr-FR" sz="2200" b="0" u="sng" cap="none" dirty="0" smtClean="0">
                <a:latin typeface="Verdana" pitchFamily="34" charset="0"/>
                <a:ea typeface="Verdana" pitchFamily="34" charset="0"/>
                <a:cs typeface="Verdana" pitchFamily="34" charset="0"/>
              </a:rPr>
            </a:br>
            <a:r>
              <a:rPr lang="fr-FR" sz="2200" b="0" u="sng" cap="none" dirty="0" smtClean="0">
                <a:latin typeface="Verdana" pitchFamily="34" charset="0"/>
                <a:ea typeface="Verdana" pitchFamily="34" charset="0"/>
                <a:cs typeface="Verdana" pitchFamily="34" charset="0"/>
              </a:rPr>
              <a:t>- exister sur les marchés nationaux et internationaux</a:t>
            </a:r>
            <a:r>
              <a:rPr lang="fr-FR" sz="2200" b="0" cap="none" dirty="0" smtClean="0">
                <a:latin typeface="Verdana" pitchFamily="34" charset="0"/>
                <a:ea typeface="Verdana" pitchFamily="34" charset="0"/>
                <a:cs typeface="Verdana" pitchFamily="34" charset="0"/>
              </a:rPr>
              <a:t>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réunir des moyens logistiques compatibles avec les fonctions de distribution</a:t>
            </a:r>
            <a:r>
              <a:rPr lang="fr-FR" sz="2200" b="0" cap="none" dirty="0" smtClean="0">
                <a:latin typeface="Verdana" pitchFamily="34" charset="0"/>
                <a:ea typeface="Verdana" pitchFamily="34" charset="0"/>
                <a:cs typeface="Verdana" pitchFamily="34" charset="0"/>
              </a:rPr>
              <a:t>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agglomérer et exploiter des données clientèles </a:t>
            </a:r>
            <a:r>
              <a:rPr lang="fr-FR" sz="2200" b="0" cap="none" dirty="0" smtClean="0">
                <a:latin typeface="Verdana" pitchFamily="34" charset="0"/>
                <a:ea typeface="Verdana" pitchFamily="34" charset="0"/>
                <a:cs typeface="Verdana" pitchFamily="34" charset="0"/>
              </a:rPr>
              <a:t>(études et statistiques)  ;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r>
              <a:rPr lang="fr-FR" sz="2200" b="0" u="sng" cap="none" dirty="0" smtClean="0">
                <a:latin typeface="Verdana" pitchFamily="34" charset="0"/>
                <a:ea typeface="Verdana" pitchFamily="34" charset="0"/>
                <a:cs typeface="Verdana" pitchFamily="34" charset="0"/>
              </a:rPr>
              <a:t>être partenaires réguliers des organismes supra-territoriaux chargés de la promotion touristique</a:t>
            </a:r>
            <a:r>
              <a:rPr lang="fr-FR" sz="2200" b="0" cap="none" dirty="0" smtClean="0">
                <a:latin typeface="Verdana" pitchFamily="34" charset="0"/>
                <a:ea typeface="Verdana" pitchFamily="34" charset="0"/>
                <a:cs typeface="Verdana" pitchFamily="34" charset="0"/>
              </a:rPr>
              <a:t> ;</a:t>
            </a:r>
            <a:r>
              <a:rPr lang="fr-FR" sz="2400" u="sng" dirty="0" smtClean="0"/>
              <a:t/>
            </a:r>
            <a:br>
              <a:rPr lang="fr-FR" sz="2400" u="sng" dirty="0" smtClean="0"/>
            </a:br>
            <a:r>
              <a:rPr lang="fr-FR" sz="2200" dirty="0" smtClean="0"/>
              <a:t/>
            </a:r>
            <a:br>
              <a:rPr lang="fr-FR" sz="2200" dirty="0" smtClean="0"/>
            </a:br>
            <a:r>
              <a:rPr lang="fr-FR" dirty="0" smtClean="0"/>
              <a:t/>
            </a:r>
            <a:br>
              <a:rPr lang="fr-FR" dirty="0" smtClean="0"/>
            </a:br>
            <a:r>
              <a:rPr lang="fr-FR" sz="2700" dirty="0" smtClean="0">
                <a:latin typeface="Sylfaen" pitchFamily="18" charset="0"/>
              </a:rPr>
              <a:t/>
            </a:r>
            <a:br>
              <a:rPr lang="fr-FR" sz="2700" dirty="0" smtClean="0">
                <a:latin typeface="Sylfaen" pitchFamily="18" charset="0"/>
              </a:rPr>
            </a:b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39552" y="908720"/>
            <a:ext cx="8136903" cy="5472608"/>
          </a:xfrm>
        </p:spPr>
        <p:txBody>
          <a:bodyPr>
            <a:normAutofit fontScale="90000"/>
          </a:bodyPr>
          <a:lstStyle/>
          <a:p>
            <a:pPr lvl="0">
              <a:defRPr/>
            </a:pPr>
            <a:r>
              <a:rPr lang="fr-FR" sz="2400" b="0" dirty="0" smtClean="0">
                <a:latin typeface="Verdana" pitchFamily="34" charset="0"/>
                <a:ea typeface="Verdana" pitchFamily="34" charset="0"/>
                <a:cs typeface="Verdana" pitchFamily="34" charset="0"/>
              </a:rPr>
              <a:t>			</a:t>
            </a:r>
            <a:r>
              <a:rPr lang="fr-FR" sz="2800" b="0" dirty="0" smtClean="0">
                <a:latin typeface="Trebuchet MS" pitchFamily="34" charset="0"/>
                <a:ea typeface="Verdana" pitchFamily="34" charset="0"/>
                <a:cs typeface="Verdana" pitchFamily="34" charset="0"/>
              </a:rPr>
              <a:t>      </a:t>
            </a:r>
            <a:r>
              <a:rPr lang="fr-FR" sz="2800" dirty="0" smtClean="0">
                <a:latin typeface="Trebuchet MS" pitchFamily="34" charset="0"/>
                <a:ea typeface="Verdana" pitchFamily="34" charset="0"/>
                <a:cs typeface="Verdana" pitchFamily="34" charset="0"/>
              </a:rPr>
              <a:t> </a:t>
            </a:r>
            <a:r>
              <a:rPr lang="fr-FR" sz="2800" dirty="0" smtClean="0">
                <a:solidFill>
                  <a:schemeClr val="accent2">
                    <a:lumMod val="75000"/>
                  </a:schemeClr>
                </a:solidFill>
                <a:latin typeface="Trebuchet MS" pitchFamily="34" charset="0"/>
                <a:ea typeface="Verdana" pitchFamily="34" charset="0"/>
                <a:cs typeface="Verdana" pitchFamily="34" charset="0"/>
              </a:rPr>
              <a:t>Sommaire</a:t>
            </a:r>
            <a:r>
              <a:rPr lang="fr-FR" sz="2400" b="0" dirty="0" smtClean="0">
                <a:latin typeface="Verdana" pitchFamily="34" charset="0"/>
                <a:ea typeface="Verdana" pitchFamily="34" charset="0"/>
                <a:cs typeface="Verdana" pitchFamily="34" charset="0"/>
              </a:rPr>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L’économie touristique vit une véritable révolution</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La demande touristique évolue et produit de nouveaux touristes</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Les Territoires touristiques s’organisent</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Les Offices du Tourisme au cœur du ré enchantement des destinations touristiques</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
            </a:r>
            <a:br>
              <a:rPr lang="fr-FR" sz="2400" b="0" dirty="0" smtClean="0">
                <a:latin typeface="Verdana" pitchFamily="34" charset="0"/>
                <a:ea typeface="Verdana" pitchFamily="34" charset="0"/>
                <a:cs typeface="Verdana" pitchFamily="34" charset="0"/>
              </a:rPr>
            </a:br>
            <a:r>
              <a:rPr lang="fr-FR" sz="2400" b="0" dirty="0" smtClean="0">
                <a:latin typeface="Verdana" pitchFamily="34" charset="0"/>
                <a:ea typeface="Verdana" pitchFamily="34" charset="0"/>
                <a:cs typeface="Verdana" pitchFamily="34" charset="0"/>
              </a:rPr>
              <a:t>En guise de conclusion</a:t>
            </a:r>
            <a:endParaRPr lang="fr-FR" b="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80920"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solidFill>
                  <a:schemeClr val="accent2">
                    <a:lumMod val="75000"/>
                  </a:schemeClr>
                </a:solidFill>
              </a:rPr>
              <a:t/>
            </a:r>
            <a:br>
              <a:rPr lang="fr-FR" sz="3100" dirty="0" smtClean="0">
                <a:solidFill>
                  <a:schemeClr val="accent2">
                    <a:lumMod val="75000"/>
                  </a:schemeClr>
                </a:solidFill>
              </a:rPr>
            </a:br>
            <a:r>
              <a:rPr lang="fr-FR" sz="3100" dirty="0" smtClean="0">
                <a:solidFill>
                  <a:schemeClr val="accent2">
                    <a:lumMod val="75000"/>
                  </a:schemeClr>
                </a:solidFill>
              </a:rPr>
              <a:t/>
            </a:r>
            <a:br>
              <a:rPr lang="fr-FR" sz="3100" dirty="0" smtClean="0">
                <a:solidFill>
                  <a:schemeClr val="accent2">
                    <a:lumMod val="75000"/>
                  </a:schemeClr>
                </a:solidFill>
              </a:rPr>
            </a:br>
            <a:r>
              <a:rPr lang="fr-FR" sz="3100" b="0" cap="none" dirty="0" smtClean="0">
                <a:solidFill>
                  <a:schemeClr val="accent2">
                    <a:lumMod val="75000"/>
                  </a:schemeClr>
                </a:solidFill>
              </a:rPr>
              <a:t>Le Territoire de Destination</a:t>
            </a:r>
            <a:r>
              <a:rPr lang="fr-FR" sz="2000" u="sng" dirty="0" smtClean="0"/>
              <a:t/>
            </a:r>
            <a:br>
              <a:rPr lang="fr-FR" sz="2000" u="sng" dirty="0" smtClean="0"/>
            </a:br>
            <a:r>
              <a:rPr lang="fr-FR" sz="2000" u="sng" dirty="0" smtClean="0"/>
              <a:t/>
            </a:r>
            <a:br>
              <a:rPr lang="fr-FR" sz="2000" u="sng" dirty="0" smtClean="0"/>
            </a:br>
            <a:r>
              <a:rPr lang="fr-FR" sz="2400" dirty="0" smtClean="0"/>
              <a:t>	</a:t>
            </a:r>
            <a:r>
              <a:rPr lang="fr-FR" sz="2700" b="0" cap="none" dirty="0" smtClean="0">
                <a:latin typeface="Verdana" pitchFamily="34" charset="0"/>
                <a:ea typeface="Verdana" pitchFamily="34" charset="0"/>
                <a:cs typeface="Verdana" pitchFamily="34" charset="0"/>
              </a:rPr>
              <a:t>Une « Destination Touristique » est donc </a:t>
            </a:r>
            <a:r>
              <a:rPr lang="fr-FR" sz="2700" b="0" i="1" cap="none" dirty="0" smtClean="0">
                <a:latin typeface="Verdana" pitchFamily="34" charset="0"/>
                <a:ea typeface="Verdana" pitchFamily="34" charset="0"/>
                <a:cs typeface="Verdana" pitchFamily="34" charset="0"/>
              </a:rPr>
              <a:t>« Un espace reconnu et promu permettant de vivre une expérience exceptionnelle tout en limitant les contraintes » qui implique : </a:t>
            </a:r>
            <a:br>
              <a:rPr lang="fr-FR" sz="2700" b="0" i="1"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Un territoire possédant une offre ayant atteint une taille critique effective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Des éléments d’attractivité reconnus qui fondent l’identité et la notoriété ;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Le fruit d’un travail conséquent, d’une histoire et d’une culture qui la rendent légitime ;</a:t>
            </a: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000" b="0" i="1" cap="none" dirty="0" smtClean="0">
                <a:latin typeface="Verdana" pitchFamily="34" charset="0"/>
                <a:ea typeface="Verdana" pitchFamily="34" charset="0"/>
                <a:cs typeface="Verdana" pitchFamily="34" charset="0"/>
              </a:rPr>
              <a:t> - </a:t>
            </a:r>
            <a:r>
              <a:rPr lang="fr-FR" sz="2700" b="0" i="1" cap="none" dirty="0" smtClean="0">
                <a:latin typeface="Verdana" pitchFamily="34" charset="0"/>
                <a:ea typeface="Verdana" pitchFamily="34" charset="0"/>
                <a:cs typeface="Verdana" pitchFamily="34" charset="0"/>
              </a:rPr>
              <a:t>L’adhésion générale, transversale, fédératrice des acteurs et des habitants. </a:t>
            </a:r>
            <a:r>
              <a:rPr lang="fr-FR" sz="2000" dirty="0" smtClean="0"/>
              <a:t/>
            </a:r>
            <a:br>
              <a:rPr lang="fr-FR" sz="2000" dirty="0" smtClean="0"/>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280920" cy="6408712"/>
          </a:xfrm>
        </p:spPr>
        <p:txBody>
          <a:bodyPr>
            <a:normAutofit fontScale="90000"/>
          </a:bodyPr>
          <a:lstStyle/>
          <a:p>
            <a:r>
              <a:rPr lang="fr-FR" sz="3100" b="0" dirty="0" smtClean="0">
                <a:solidFill>
                  <a:schemeClr val="accent2">
                    <a:lumMod val="75000"/>
                  </a:schemeClr>
                </a:solidFill>
                <a:latin typeface="Trebuchet MS" pitchFamily="34" charset="0"/>
              </a:rPr>
              <a:t>Les territoires touristiques s’organisent</a:t>
            </a:r>
            <a:r>
              <a:rPr lang="fr-FR" sz="3100" dirty="0" smtClean="0">
                <a:solidFill>
                  <a:schemeClr val="accent2">
                    <a:lumMod val="75000"/>
                  </a:schemeClr>
                </a:solidFill>
              </a:rPr>
              <a:t/>
            </a:r>
            <a:br>
              <a:rPr lang="fr-FR" sz="3100" dirty="0" smtClean="0">
                <a:solidFill>
                  <a:schemeClr val="accent2">
                    <a:lumMod val="75000"/>
                  </a:schemeClr>
                </a:solidFill>
              </a:rPr>
            </a:br>
            <a:r>
              <a:rPr lang="fr-FR" sz="3100" b="0" u="sng" cap="none" dirty="0" smtClean="0">
                <a:solidFill>
                  <a:schemeClr val="accent2">
                    <a:lumMod val="75000"/>
                  </a:schemeClr>
                </a:solidFill>
              </a:rPr>
              <a:t>Le Territoire de Destination</a:t>
            </a:r>
            <a:r>
              <a:rPr lang="fr-FR" sz="2000" u="sng" dirty="0" smtClean="0"/>
              <a:t/>
            </a:r>
            <a:br>
              <a:rPr lang="fr-FR" sz="2000" u="sng" dirty="0" smtClean="0"/>
            </a:br>
            <a:r>
              <a:rPr lang="fr-FR" sz="2700" u="sng" dirty="0" smtClean="0">
                <a:latin typeface="Verdana" pitchFamily="34" charset="0"/>
                <a:ea typeface="Verdana" pitchFamily="34" charset="0"/>
                <a:cs typeface="Verdana" pitchFamily="34" charset="0"/>
              </a:rPr>
              <a:t/>
            </a:r>
            <a:br>
              <a:rPr lang="fr-FR" sz="2700" u="sng" dirty="0" smtClean="0">
                <a:latin typeface="Verdana" pitchFamily="34" charset="0"/>
                <a:ea typeface="Verdana" pitchFamily="34" charset="0"/>
                <a:cs typeface="Verdana" pitchFamily="34" charset="0"/>
              </a:rPr>
            </a:br>
            <a:r>
              <a:rPr lang="fr-FR" sz="2700" dirty="0" smtClean="0">
                <a:latin typeface="Verdana" pitchFamily="34" charset="0"/>
                <a:ea typeface="Verdana" pitchFamily="34" charset="0"/>
                <a:cs typeface="Verdana" pitchFamily="34" charset="0"/>
              </a:rPr>
              <a:t>	</a:t>
            </a:r>
            <a:r>
              <a:rPr lang="fr-FR" sz="2700" b="0" cap="none" dirty="0" smtClean="0">
                <a:latin typeface="Verdana" pitchFamily="34" charset="0"/>
                <a:ea typeface="Verdana" pitchFamily="34" charset="0"/>
                <a:cs typeface="Verdana" pitchFamily="34" charset="0"/>
              </a:rPr>
              <a:t>Une « Destination Touristique » est </a:t>
            </a:r>
            <a:r>
              <a:rPr lang="fr-FR" sz="2700" b="0" i="1" cap="none" dirty="0" smtClean="0">
                <a:latin typeface="Verdana" pitchFamily="34" charset="0"/>
                <a:ea typeface="Verdana" pitchFamily="34" charset="0"/>
                <a:cs typeface="Verdana" pitchFamily="34" charset="0"/>
              </a:rPr>
              <a:t>« Un espace reconnu et promu permettant de vivre une expérience exceptionnelle tout en limitant les contraintes » qui implique (suite) :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Des services accessibles qui réduisent les contraintes ;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Un collectif d’acteurs qui organise l’offre, la qualifie, travaille en réseau, se professionnalise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Une stratégie de développement affichée, une volonté politique, des moyens humains, techniques et financiers adaptés et dédiés ;</a:t>
            </a:r>
            <a:r>
              <a:rPr lang="fr-FR" sz="2700" b="0" cap="none" dirty="0" smtClean="0">
                <a:latin typeface="Verdana" pitchFamily="34" charset="0"/>
                <a:ea typeface="Verdana" pitchFamily="34" charset="0"/>
                <a:cs typeface="Verdana" pitchFamily="34" charset="0"/>
              </a:rPr>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a:t>
            </a:r>
            <a:r>
              <a:rPr lang="fr-FR" sz="2700" b="0" i="1" cap="none" dirty="0" smtClean="0">
                <a:latin typeface="Verdana" pitchFamily="34" charset="0"/>
                <a:ea typeface="Verdana" pitchFamily="34" charset="0"/>
                <a:cs typeface="Verdana" pitchFamily="34" charset="0"/>
              </a:rPr>
              <a:t>Une marque, qui est à la fois le lien identitaire et le moyen d’identité. </a:t>
            </a:r>
            <a:r>
              <a:rPr lang="fr-FR" sz="2700" dirty="0" smtClean="0">
                <a:latin typeface="Verdana" pitchFamily="34" charset="0"/>
                <a:ea typeface="Verdana" pitchFamily="34" charset="0"/>
                <a:cs typeface="Verdana" pitchFamily="34" charset="0"/>
              </a:rPr>
              <a:t/>
            </a:r>
            <a:br>
              <a:rPr lang="fr-FR" sz="2700" dirty="0" smtClean="0">
                <a:latin typeface="Verdana" pitchFamily="34" charset="0"/>
                <a:ea typeface="Verdana" pitchFamily="34" charset="0"/>
                <a:cs typeface="Verdana" pitchFamily="34" charset="0"/>
              </a:rPr>
            </a:br>
            <a:endParaRPr lang="fr-FR" sz="2700" cap="none"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2204865"/>
            <a:ext cx="7772400" cy="2304256"/>
          </a:xfrm>
        </p:spPr>
        <p:txBody>
          <a:bodyPr>
            <a:normAutofit fontScale="90000"/>
          </a:bodyPr>
          <a:lstStyle/>
          <a:p>
            <a:pPr algn="ctr"/>
            <a:r>
              <a:rPr lang="fr-FR" dirty="0" smtClean="0">
                <a:solidFill>
                  <a:schemeClr val="accent2">
                    <a:lumMod val="75000"/>
                  </a:schemeClr>
                </a:solidFill>
                <a:latin typeface="Trebuchet MS" pitchFamily="34" charset="0"/>
              </a:rPr>
              <a:t>Les Offices du Tourisme au cœur du ré enchantement des destinations touristiques</a:t>
            </a:r>
            <a:r>
              <a:rPr lang="fr-FR" dirty="0" smtClean="0"/>
              <a:t/>
            </a:r>
            <a:br>
              <a:rPr lang="fr-FR" dirty="0" smtClean="0"/>
            </a:br>
            <a:endParaRPr lang="fr-FR" dirty="0"/>
          </a:p>
        </p:txBody>
      </p:sp>
      <p:pic>
        <p:nvPicPr>
          <p:cNvPr id="4" name="Image 3" descr="1269519234_logo_rhone_alpes_tourisme.jpg"/>
          <p:cNvPicPr>
            <a:picLocks noChangeAspect="1"/>
          </p:cNvPicPr>
          <p:nvPr/>
        </p:nvPicPr>
        <p:blipFill>
          <a:blip r:embed="rId2" cstate="print"/>
          <a:stretch>
            <a:fillRect/>
          </a:stretch>
        </p:blipFill>
        <p:spPr>
          <a:xfrm>
            <a:off x="6012160" y="5517232"/>
            <a:ext cx="3131840" cy="1340767"/>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496944" cy="6120680"/>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700" b="1" cap="all" dirty="0" smtClean="0">
                <a:latin typeface="Verdana" pitchFamily="34" charset="0"/>
                <a:ea typeface="Verdana" pitchFamily="34" charset="0"/>
                <a:cs typeface="Verdana" pitchFamily="34" charset="0"/>
              </a:rPr>
              <a:t>- </a:t>
            </a:r>
            <a:r>
              <a:rPr lang="fr-FR" sz="2700" b="0" cap="none" dirty="0" smtClean="0">
                <a:latin typeface="Verdana" pitchFamily="34" charset="0"/>
                <a:ea typeface="Verdana" pitchFamily="34" charset="0"/>
                <a:cs typeface="Verdana" pitchFamily="34" charset="0"/>
              </a:rPr>
              <a:t>Changement de missions, changement de métiers, changement de périmètres et changement de statuts sont parfaitement envisageables à court et moyen termes.</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Une des clés du tourisme de demain sera la personnalisation des services aux voyageurs.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Le contact personnel et les services numériques en lignes seront conjointement mobilisés.</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Le touriste aura la possibilité d’être assisté en permanence, guidé jusqu’à son départ, pendant son voyage et même après son retour.</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Les périmètres des Destinations touristiques seront agrandis et cohérents avec une Destination singulière de séjour, lisible et reconnue.</a:t>
            </a:r>
            <a:r>
              <a:rPr lang="fr-FR" sz="2000" cap="none" dirty="0" smtClean="0">
                <a:latin typeface="Sylfaen" pitchFamily="18" charset="0"/>
              </a:rPr>
              <a:t/>
            </a:r>
            <a:br>
              <a:rPr lang="fr-FR" sz="2000" cap="none" dirty="0" smtClean="0">
                <a:latin typeface="Sylfaen" pitchFamily="18" charset="0"/>
              </a:rPr>
            </a:br>
            <a:r>
              <a:rPr lang="fr-FR" sz="2700" dirty="0" smtClean="0">
                <a:latin typeface="Sylfaen" pitchFamily="18" charset="0"/>
              </a:rPr>
              <a:t/>
            </a:r>
            <a:br>
              <a:rPr lang="fr-FR" sz="2700" dirty="0" smtClean="0">
                <a:latin typeface="Sylfaen" pitchFamily="18" charset="0"/>
              </a:rPr>
            </a:br>
            <a:r>
              <a:rPr lang="fr-FR" sz="2700" dirty="0" smtClean="0">
                <a:latin typeface="Sylfaen" pitchFamily="18" charset="0"/>
              </a:rPr>
              <a:t/>
            </a:r>
            <a:br>
              <a:rPr lang="fr-FR" sz="2700" dirty="0" smtClean="0">
                <a:latin typeface="Sylfaen" pitchFamily="18" charset="0"/>
              </a:rPr>
            </a:br>
            <a:r>
              <a:rPr lang="fr-FR" dirty="0" smtClean="0"/>
              <a:t> </a:t>
            </a:r>
            <a:r>
              <a:rPr lang="fr-FR" sz="2800" b="1" dirty="0" smtClean="0">
                <a:latin typeface="Sylfaen" pitchFamily="18" charset="0"/>
              </a:rPr>
              <a:t/>
            </a:r>
            <a:br>
              <a:rPr lang="fr-FR" sz="2800" b="1"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496944" cy="6192688"/>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700" b="1" cap="all" dirty="0" smtClean="0">
                <a:latin typeface="Sylfaen" pitchFamily="18" charset="0"/>
              </a:rPr>
              <a:t>- </a:t>
            </a:r>
            <a:r>
              <a:rPr lang="fr-FR" sz="2700" b="0" cap="none" dirty="0" smtClean="0">
                <a:latin typeface="Verdana" pitchFamily="34" charset="0"/>
                <a:ea typeface="Verdana" pitchFamily="34" charset="0"/>
                <a:cs typeface="Verdana" pitchFamily="34" charset="0"/>
              </a:rPr>
              <a:t>Le </a:t>
            </a:r>
            <a:r>
              <a:rPr lang="fr-FR" sz="2700" b="0" cap="none" dirty="0">
                <a:latin typeface="Verdana" pitchFamily="34" charset="0"/>
                <a:ea typeface="Verdana" pitchFamily="34" charset="0"/>
                <a:cs typeface="Verdana" pitchFamily="34" charset="0"/>
              </a:rPr>
              <a:t>cycle de vie du voyageur </a:t>
            </a:r>
            <a:r>
              <a:rPr lang="fr-FR" sz="2700" b="0" cap="none" dirty="0" smtClean="0">
                <a:latin typeface="Verdana" pitchFamily="34" charset="0"/>
                <a:ea typeface="Verdana" pitchFamily="34" charset="0"/>
                <a:cs typeface="Verdana" pitchFamily="34" charset="0"/>
              </a:rPr>
              <a:t>conservera ses principales étapes de préparation, de consommation et d’évocation de son séjour, mais, alors que l’approche classique était proprement linéaire, </a:t>
            </a:r>
            <a:r>
              <a:rPr lang="fr-FR" sz="2700" b="0" cap="none" dirty="0">
                <a:latin typeface="Verdana" pitchFamily="34" charset="0"/>
                <a:ea typeface="Verdana" pitchFamily="34" charset="0"/>
                <a:cs typeface="Verdana" pitchFamily="34" charset="0"/>
              </a:rPr>
              <a:t>le voyageur se trouve aujourd’hui au centre d’un système de communication, d’informations et de ressources le mettant en contact  dé temporalisé avec tous les éléments possibles de son séjour</a:t>
            </a:r>
            <a:r>
              <a:rPr lang="fr-FR" sz="2700" b="0" cap="none" dirty="0" smtClean="0">
                <a:latin typeface="Verdana" pitchFamily="34" charset="0"/>
                <a:ea typeface="Verdana" pitchFamily="34" charset="0"/>
                <a:cs typeface="Verdana" pitchFamily="34" charset="0"/>
              </a:rPr>
              <a:t>. </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C’est la </a:t>
            </a:r>
            <a:r>
              <a:rPr lang="fr-FR" sz="2700" b="0" cap="none" dirty="0">
                <a:latin typeface="Verdana" pitchFamily="34" charset="0"/>
                <a:ea typeface="Verdana" pitchFamily="34" charset="0"/>
                <a:cs typeface="Verdana" pitchFamily="34" charset="0"/>
              </a:rPr>
              <a:t>synergie</a:t>
            </a:r>
            <a:r>
              <a:rPr lang="fr-FR" sz="2700" b="0" cap="none" dirty="0" smtClean="0">
                <a:latin typeface="Verdana" pitchFamily="34" charset="0"/>
                <a:ea typeface="Verdana" pitchFamily="34" charset="0"/>
                <a:cs typeface="Verdana" pitchFamily="34" charset="0"/>
              </a:rPr>
              <a:t> entre ces éléments et les valeurs qu’ils portent, qui crée la valeur ajoutée.</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Nous passons donc du </a:t>
            </a:r>
            <a:r>
              <a:rPr lang="fr-FR" sz="2700" b="0" cap="none" dirty="0">
                <a:latin typeface="Verdana" pitchFamily="34" charset="0"/>
                <a:ea typeface="Verdana" pitchFamily="34" charset="0"/>
                <a:cs typeface="Verdana" pitchFamily="34" charset="0"/>
              </a:rPr>
              <a:t>tout compris </a:t>
            </a:r>
            <a:r>
              <a:rPr lang="fr-FR" sz="2700" b="0" cap="none" dirty="0" smtClean="0">
                <a:latin typeface="Verdana" pitchFamily="34" charset="0"/>
                <a:ea typeface="Verdana" pitchFamily="34" charset="0"/>
                <a:cs typeface="Verdana" pitchFamily="34" charset="0"/>
              </a:rPr>
              <a:t>(qui sert d’exemple de ce que l’on peut faire et rassure) au </a:t>
            </a:r>
            <a:r>
              <a:rPr lang="fr-FR" sz="2700" b="0" cap="none" dirty="0">
                <a:latin typeface="Verdana" pitchFamily="34" charset="0"/>
                <a:ea typeface="Verdana" pitchFamily="34" charset="0"/>
                <a:cs typeface="Verdana" pitchFamily="34" charset="0"/>
              </a:rPr>
              <a:t>tout possible. </a:t>
            </a:r>
            <a:r>
              <a:rPr lang="fr-FR" sz="2400" dirty="0">
                <a:latin typeface="Verdana" pitchFamily="34" charset="0"/>
                <a:ea typeface="Verdana" pitchFamily="34" charset="0"/>
                <a:cs typeface="Verdana" pitchFamily="34" charset="0"/>
              </a:rPr>
              <a:t/>
            </a:r>
            <a:br>
              <a:rPr lang="fr-FR" sz="2400" dirty="0">
                <a:latin typeface="Verdana" pitchFamily="34" charset="0"/>
                <a:ea typeface="Verdana" pitchFamily="34" charset="0"/>
                <a:cs typeface="Verdana" pitchFamily="34" charset="0"/>
              </a:rPr>
            </a:br>
            <a:endParaRPr lang="fr-FR" sz="2400" cap="none"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496944" cy="6264696"/>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400" b="0" cap="none" dirty="0" smtClean="0">
                <a:latin typeface="Verdana" pitchFamily="34" charset="0"/>
                <a:ea typeface="Verdana" pitchFamily="34" charset="0"/>
                <a:cs typeface="Verdana" pitchFamily="34" charset="0"/>
              </a:rPr>
              <a:t>- </a:t>
            </a:r>
            <a:r>
              <a:rPr lang="fr-FR" sz="2700" b="0" cap="none" dirty="0" smtClean="0">
                <a:latin typeface="Verdana" pitchFamily="34" charset="0"/>
                <a:ea typeface="Verdana" pitchFamily="34" charset="0"/>
                <a:cs typeface="Verdana" pitchFamily="34" charset="0"/>
              </a:rPr>
              <a:t>Les offices de tourisme trouve là un rôle essentiel à jouer.</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Ils sont en effet  les mieux placés pour connaître parfaitement les offres et donc conseiller individuellement et personnellement chaque voyageur.</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Ils sont reconnus par le grand public et par les professionnels dans leurs fonctions et leurs rôles.</a:t>
            </a:r>
            <a:br>
              <a:rPr lang="fr-FR" sz="2700" b="0" cap="none" dirty="0" smtClean="0">
                <a:latin typeface="Verdana" pitchFamily="34" charset="0"/>
                <a:ea typeface="Verdana" pitchFamily="34" charset="0"/>
                <a:cs typeface="Verdana" pitchFamily="34" charset="0"/>
              </a:rPr>
            </a:br>
            <a:r>
              <a:rPr lang="fr-FR" sz="2700" b="0" cap="none" dirty="0" smtClean="0">
                <a:latin typeface="Verdana" pitchFamily="34" charset="0"/>
                <a:ea typeface="Verdana" pitchFamily="34" charset="0"/>
                <a:cs typeface="Verdana" pitchFamily="34" charset="0"/>
              </a:rPr>
              <a:t>- Regroupés, organisés, capables d’apporter des réponses précises et personnalisées aux questionnements des visiteurs sur leur territoire et les territoires de proximité, les Offices de tourisme devront remplir des fonctions et des missions  multiples.</a:t>
            </a:r>
            <a:r>
              <a:rPr lang="fr-FR" sz="2700" dirty="0" smtClean="0">
                <a:latin typeface="Sylfaen" pitchFamily="18" charset="0"/>
              </a:rPr>
              <a:t/>
            </a:r>
            <a:br>
              <a:rPr lang="fr-FR" sz="2700" dirty="0" smtClean="0">
                <a:latin typeface="Sylfaen" pitchFamily="18" charset="0"/>
              </a:rPr>
            </a:br>
            <a:endParaRPr lang="fr-FR" sz="2700" cap="none" dirty="0">
              <a:latin typeface="Sylfae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064896" cy="6048672"/>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700" b="1" cap="all" dirty="0" smtClean="0">
                <a:latin typeface="Sylfaen" pitchFamily="18" charset="0"/>
              </a:rPr>
              <a:t>- </a:t>
            </a:r>
            <a:r>
              <a:rPr lang="fr-FR" sz="2200" b="0" cap="none" dirty="0" smtClean="0">
                <a:latin typeface="Verdana" pitchFamily="34" charset="0"/>
                <a:ea typeface="Verdana" pitchFamily="34" charset="0"/>
                <a:cs typeface="Verdana" pitchFamily="34" charset="0"/>
              </a:rPr>
              <a:t>Organiser, structurer l’offre de leur Territoire d’Accueil: valeur de singularité , d’expériences à vivre;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Contribuer à professionnaliser et à qualifier cette offre pour garantir la qualité d’expérience, et inciter les acteurs à la renouveler et l’adapter aux besoins et attentes des différentes clientèles, la diversifier, innover;</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Oser s’adresser, à bon escient, aux clientèles étrangères, en contribuant à préparer les acteurs à les accueillir;</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Donner toute sa place à l’homme et à la relation humaine au cœur du système;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Tenir la fonction de ré assurance, de médiateur, de « conseil à un ami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Connaître les clientèles de leur Territoire d’Accueil et repérer les nouvelles venues;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Être des interlocuteurs avisés et pertinents auprès des prescripteurs.</a:t>
            </a:r>
            <a:r>
              <a:rPr lang="fr-FR" sz="2000" dirty="0" smtClean="0"/>
              <a:t/>
            </a:r>
            <a:br>
              <a:rPr lang="fr-FR" sz="2000" dirty="0" smtClean="0"/>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064896" cy="5760640"/>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700" b="1" cap="all" dirty="0" smtClean="0">
                <a:latin typeface="Sylfaen" pitchFamily="18" charset="0"/>
              </a:rPr>
              <a:t>- </a:t>
            </a:r>
            <a:r>
              <a:rPr lang="fr-FR" sz="2400" b="0" cap="none" dirty="0" smtClean="0">
                <a:latin typeface="Verdana" pitchFamily="34" charset="0"/>
                <a:ea typeface="Verdana" pitchFamily="34" charset="0"/>
                <a:cs typeface="Verdana" pitchFamily="34" charset="0"/>
              </a:rPr>
              <a:t>Travailler en réseau et appliquer fermement le principe de subsidiarité;</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 Mutualiser les savoir faire et les missions entre Offices de tourisme composant de vastes Territoires légitime en tant que Destination touristique (positionnement fort et singulier nécessaire ; composé de Territoires d’Accueil permettant d’atteindre une taille critique en matière d’offres pour être visible);</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 Privilégier et multiplier les partenariats public/public et public/privé et être les interlocuteurs des pouvoirs publics territoriaux en matière de développement du tourisme et des loisirs pour garantir un développement équilibré du territoire</a:t>
            </a:r>
            <a:r>
              <a:rPr lang="fr-FR" sz="2400" dirty="0" smtClean="0">
                <a:latin typeface="Sylfaen" pitchFamily="18" charset="0"/>
              </a:rPr>
              <a:t/>
            </a:r>
            <a:br>
              <a:rPr lang="fr-FR" sz="2400"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064896" cy="6048672"/>
          </a:xfrm>
        </p:spPr>
        <p:txBody>
          <a:bodyPr>
            <a:normAutofit fontScale="90000"/>
          </a:bodyPr>
          <a:lstStyle/>
          <a:p>
            <a:r>
              <a:rPr lang="fr-FR" sz="2700" dirty="0" smtClean="0">
                <a:solidFill>
                  <a:schemeClr val="accent2">
                    <a:lumMod val="75000"/>
                  </a:schemeClr>
                </a:solidFill>
                <a:latin typeface="Trebuchet MS" pitchFamily="34" charset="0"/>
              </a:rPr>
              <a:t>Les Offices de tourisme doivent donc,  eux aussi, évoluer </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t>
            </a:r>
            <a:br>
              <a:rPr lang="fr-FR" sz="2700" b="1" cap="all" dirty="0" smtClean="0">
                <a:latin typeface="Sylfaen" pitchFamily="18" charset="0"/>
              </a:rPr>
            </a:br>
            <a:r>
              <a:rPr lang="fr-FR" sz="2200" b="0" cap="none" dirty="0" smtClean="0">
                <a:latin typeface="Verdana" pitchFamily="34" charset="0"/>
                <a:ea typeface="Verdana" pitchFamily="34" charset="0"/>
                <a:cs typeface="Verdana" pitchFamily="34" charset="0"/>
              </a:rPr>
              <a:t>Les Offices du tourisme doivent intégrer peu à peu tous ces nouveaux paramètres dans la définition de leurs orientations: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Les nouveaux comportements touristiques,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Les besoins d’une offre personnalisable, renouvelée et innovante,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L’omniprésence du média internet qui doit désormais structurer la stratégie de communication, d’information, de promotion et de relation des offices de tourisme,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L’accélération des moyens d’information mobile qui oblige à reconsidérer les informations diffusées, leurs formes et leurs formats,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La nécessité de travailler en réseau et en mutualisant les moyens et les compétences  que ce soit pour l’offre, sur le territoire, que ce soit  vis-à-vis des clientèles et des prescripteurs dans la conduite des actions de promotion de la destination.</a:t>
            </a:r>
            <a:r>
              <a:rPr lang="fr-FR" sz="2400" dirty="0" smtClean="0">
                <a:latin typeface="Sylfaen" pitchFamily="18" charset="0"/>
              </a:rPr>
              <a:t/>
            </a:r>
            <a:br>
              <a:rPr lang="fr-FR" sz="2400"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496944" cy="6048672"/>
          </a:xfrm>
        </p:spPr>
        <p:txBody>
          <a:bodyPr>
            <a:normAutofit fontScale="90000"/>
          </a:bodyPr>
          <a:lstStyle/>
          <a:p>
            <a:r>
              <a:rPr lang="fr-FR" sz="3100" dirty="0" smtClean="0">
                <a:solidFill>
                  <a:schemeClr val="accent2">
                    <a:lumMod val="75000"/>
                  </a:schemeClr>
                </a:solidFill>
                <a:latin typeface="Trebuchet MS" pitchFamily="34" charset="0"/>
              </a:rPr>
              <a:t>En  guise de conclusion</a:t>
            </a:r>
            <a:r>
              <a:rPr lang="fr-FR" sz="2700" dirty="0" smtClean="0">
                <a:latin typeface="Sylfaen" pitchFamily="18" charset="0"/>
              </a:rPr>
              <a:t/>
            </a:r>
            <a:br>
              <a:rPr lang="fr-FR" sz="2700" dirty="0" smtClean="0">
                <a:latin typeface="Sylfaen" pitchFamily="18" charset="0"/>
              </a:rPr>
            </a:br>
            <a:r>
              <a:rPr lang="fr-FR" sz="2700" b="1" cap="all" dirty="0" smtClean="0">
                <a:latin typeface="Sylfaen" pitchFamily="18" charset="0"/>
              </a:rPr>
              <a:t/>
            </a:r>
            <a:br>
              <a:rPr lang="fr-FR" sz="2700" b="1" cap="all" dirty="0" smtClean="0">
                <a:latin typeface="Sylfaen" pitchFamily="18" charset="0"/>
              </a:rPr>
            </a:br>
            <a:r>
              <a:rPr lang="fr-FR" sz="2700" b="1" cap="all" dirty="0" smtClean="0">
                <a:latin typeface="Sylfaen" pitchFamily="18" charset="0"/>
              </a:rPr>
              <a:t>-</a:t>
            </a:r>
            <a:r>
              <a:rPr lang="fr-FR" sz="2200" b="0" cap="none" dirty="0" smtClean="0">
                <a:latin typeface="Verdana" pitchFamily="34" charset="0"/>
                <a:ea typeface="Verdana" pitchFamily="34" charset="0"/>
                <a:cs typeface="Verdana" pitchFamily="34" charset="0"/>
              </a:rPr>
              <a:t>Le tourisme est un ménage à trois : les producteurs (réseau, assemblage), les consommateurs (individus, tribus affinitaires, multiples et professionnels prescripteurs) et le territoire (composé d’un somme d’éléments formant un système complexe);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-L’office de tourisme est situé à la conjonction de toutes les catégories d’acteurs;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-C’est le bras armé de l’autorité de tutelle du Territoire d’Accueil, avec pour mission de contribuer au développement équilibré du tourisme et des loisirs sur ce Territoire;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-Il contribue à la réalisation du chiffre d’affaire des acteurs;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-Il assure l’information, l’accueil, la récréation, la satisfaction, le suivi du visiteur;</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-L’Office de tourisme sera demain, plus qu’aujourd’hui, un maillon indispensable du développement et de la promotion des Destinations Touristiques, en tant qu’acteur principal des Territoires d’Accueil.</a:t>
            </a:r>
            <a:r>
              <a:rPr lang="fr-FR" sz="2400" cap="none" dirty="0" smtClean="0">
                <a:latin typeface="Sylfaen" pitchFamily="18" charset="0"/>
              </a:rPr>
              <a:t> </a:t>
            </a:r>
            <a:r>
              <a:rPr lang="fr-FR" sz="2000" dirty="0" smtClean="0">
                <a:latin typeface="Sylfaen" pitchFamily="18" charset="0"/>
              </a:rPr>
              <a:t/>
            </a:r>
            <a:br>
              <a:rPr lang="fr-FR" sz="2000"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137621" y="1988840"/>
            <a:ext cx="7168179" cy="2160240"/>
          </a:xfrm>
        </p:spPr>
        <p:txBody>
          <a:bodyPr>
            <a:normAutofit fontScale="90000"/>
          </a:bodyPr>
          <a:lstStyle/>
          <a:p>
            <a:pPr algn="ctr"/>
            <a:r>
              <a:rPr lang="fr-FR" b="1" dirty="0" smtClean="0"/>
              <a:t/>
            </a:r>
            <a:br>
              <a:rPr lang="fr-FR" b="1" dirty="0" smtClean="0"/>
            </a:br>
            <a:r>
              <a:rPr lang="fr-FR" b="1" dirty="0" smtClean="0">
                <a:solidFill>
                  <a:schemeClr val="accent2">
                    <a:lumMod val="75000"/>
                  </a:schemeClr>
                </a:solidFill>
                <a:latin typeface="Trebuchet MS" pitchFamily="34" charset="0"/>
                <a:ea typeface="Verdana" pitchFamily="34" charset="0"/>
                <a:cs typeface="Verdana" pitchFamily="34" charset="0"/>
              </a:rPr>
              <a:t>L’économie touristique vit une véritable révolution</a:t>
            </a:r>
            <a:endParaRPr lang="fr-FR" dirty="0">
              <a:solidFill>
                <a:schemeClr val="accent2">
                  <a:lumMod val="75000"/>
                </a:schemeClr>
              </a:solidFill>
              <a:latin typeface="Trebuchet MS" pitchFamily="34" charset="0"/>
              <a:ea typeface="Verdana" pitchFamily="34" charset="0"/>
              <a:cs typeface="Verdana" pitchFamily="34" charset="0"/>
            </a:endParaRPr>
          </a:p>
        </p:txBody>
      </p:sp>
      <p:pic>
        <p:nvPicPr>
          <p:cNvPr id="3" name="Image 2" descr="1269519234_logo_rhone_alpes_tourisme.jpg"/>
          <p:cNvPicPr>
            <a:picLocks noChangeAspect="1"/>
          </p:cNvPicPr>
          <p:nvPr/>
        </p:nvPicPr>
        <p:blipFill>
          <a:blip r:embed="rId2" cstate="print"/>
          <a:stretch>
            <a:fillRect/>
          </a:stretch>
        </p:blipFill>
        <p:spPr>
          <a:xfrm>
            <a:off x="6012160" y="5589240"/>
            <a:ext cx="3131840" cy="126875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95536" y="188640"/>
            <a:ext cx="8352928" cy="6408712"/>
          </a:xfrm>
        </p:spPr>
        <p:txBody>
          <a:bodyPr>
            <a:normAutofit/>
          </a:bodyPr>
          <a:lstStyle/>
          <a:p>
            <a:pPr>
              <a:spcBef>
                <a:spcPts val="0"/>
              </a:spcBef>
            </a:pPr>
            <a:r>
              <a:rPr lang="fr-FR" sz="2800" dirty="0" smtClean="0">
                <a:solidFill>
                  <a:schemeClr val="accent2">
                    <a:lumMod val="75000"/>
                  </a:schemeClr>
                </a:solidFill>
                <a:latin typeface="Trebuchet MS" pitchFamily="34" charset="0"/>
              </a:rPr>
              <a:t>Un changement en profondeur</a:t>
            </a:r>
            <a:r>
              <a:rPr lang="fr-FR" sz="3600" dirty="0" smtClean="0">
                <a:latin typeface="Sylfaen" pitchFamily="18" charset="0"/>
              </a:rPr>
              <a:t/>
            </a:r>
            <a:br>
              <a:rPr lang="fr-FR" sz="3600" dirty="0" smtClean="0">
                <a:latin typeface="Sylfaen" pitchFamily="18" charset="0"/>
              </a:rPr>
            </a:br>
            <a:r>
              <a:rPr lang="fr-FR" sz="2200" b="0" dirty="0" smtClean="0">
                <a:latin typeface="Verdana" pitchFamily="34" charset="0"/>
                <a:ea typeface="Verdana" pitchFamily="34" charset="0"/>
                <a:cs typeface="Verdana" pitchFamily="34" charset="0"/>
              </a:rPr>
              <a:t/>
            </a:r>
            <a:br>
              <a:rPr lang="fr-FR" sz="2200" b="0"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Nous assistons à un changement en profondeur,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d'une façon concomitante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et dans un délai très court,</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d'une part de l'environnement dans lequel le tourisme se développe en particulier dans : l'économie et les finances mondialisées, la </a:t>
            </a:r>
            <a:r>
              <a:rPr lang="fr-FR" sz="2200" b="0" cap="none" dirty="0" err="1" smtClean="0">
                <a:latin typeface="Verdana" pitchFamily="34" charset="0"/>
                <a:ea typeface="Verdana" pitchFamily="34" charset="0"/>
                <a:cs typeface="Verdana" pitchFamily="34" charset="0"/>
              </a:rPr>
              <a:t>géo-politique</a:t>
            </a:r>
            <a:r>
              <a:rPr lang="fr-FR" sz="2200" b="0" cap="none" dirty="0" smtClean="0">
                <a:latin typeface="Verdana" pitchFamily="34" charset="0"/>
                <a:ea typeface="Verdana" pitchFamily="34" charset="0"/>
                <a:cs typeface="Verdana" pitchFamily="34" charset="0"/>
              </a:rPr>
              <a:t>, la démographie, l'environnement, les transports, la santé, le sociétal, les valeurs et enfin les technologies de l'information et de la communication</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 d'autre part de l’évolution des marchés du tourisme avec la redistribution des cartes au niveau mondial, et les nouvelles attentes des consommateurs.</a:t>
            </a:r>
            <a:r>
              <a:rPr lang="fr-FR" sz="2200" b="0" dirty="0" smtClean="0">
                <a:latin typeface="Verdana" pitchFamily="34" charset="0"/>
                <a:ea typeface="Verdana" pitchFamily="34" charset="0"/>
                <a:cs typeface="Verdana" pitchFamily="34" charset="0"/>
              </a:rPr>
              <a:t/>
            </a:r>
            <a:br>
              <a:rPr lang="fr-FR" sz="2200" b="0" dirty="0" smtClean="0">
                <a:latin typeface="Verdana" pitchFamily="34" charset="0"/>
                <a:ea typeface="Verdana" pitchFamily="34" charset="0"/>
                <a:cs typeface="Verdana" pitchFamily="34" charset="0"/>
              </a:rPr>
            </a:br>
            <a:endParaRPr lang="fr-FR" sz="2200" b="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23528" y="188640"/>
            <a:ext cx="8568952" cy="6408712"/>
          </a:xfrm>
        </p:spPr>
        <p:txBody>
          <a:bodyPr>
            <a:normAutofit fontScale="90000"/>
          </a:bodyPr>
          <a:lstStyle/>
          <a:p>
            <a:pPr>
              <a:spcBef>
                <a:spcPts val="0"/>
              </a:spcBef>
            </a:pPr>
            <a:r>
              <a:rPr lang="fr-FR" sz="3100" dirty="0" smtClean="0">
                <a:solidFill>
                  <a:schemeClr val="accent2">
                    <a:lumMod val="75000"/>
                  </a:schemeClr>
                </a:solidFill>
                <a:latin typeface="Trebuchet MS" pitchFamily="34" charset="0"/>
              </a:rPr>
              <a:t>Un changement en profondeur</a:t>
            </a:r>
            <a:r>
              <a:rPr lang="fr-FR" sz="3100" dirty="0" smtClean="0">
                <a:latin typeface="Trebuchet MS" pitchFamily="34" charset="0"/>
              </a:rPr>
              <a:t/>
            </a:r>
            <a:br>
              <a:rPr lang="fr-FR" sz="3100" dirty="0" smtClean="0">
                <a:latin typeface="Trebuchet MS"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La planète est une et limitée;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Un changement de société est en cours, accéléré par une crise profonde et structurelle et des évolutions accélérées (démographie, pollution, réchauffement climatique...);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Une économie qui se conjugue à l’international;</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L’activité touristique est sous pression permanente;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L’Europe est une réalité touristique, le premier marché touristique du monde, mais pas pour longtemps;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Le tourisme est le premier secteur d’activités des économies, française et rhônalpine;</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Un marché très concurrentiel, en difficulté;</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Une image de la France écornée par l’accueil, les prix et la qualité des prestations;</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
            </a:r>
            <a:br>
              <a:rPr lang="fr-FR" sz="2200" b="0" cap="none" dirty="0" smtClean="0">
                <a:latin typeface="Verdana" pitchFamily="34" charset="0"/>
                <a:ea typeface="Verdana" pitchFamily="34" charset="0"/>
                <a:cs typeface="Verdana" pitchFamily="34" charset="0"/>
              </a:rPr>
            </a:br>
            <a:r>
              <a:rPr lang="fr-FR" sz="2200" b="0" cap="none" dirty="0" smtClean="0">
                <a:latin typeface="Verdana" pitchFamily="34" charset="0"/>
                <a:ea typeface="Verdana" pitchFamily="34" charset="0"/>
                <a:cs typeface="Verdana" pitchFamily="34" charset="0"/>
              </a:rPr>
              <a:t>Internet  ouvre les portes du monde et contribue à profondément modifier l’économie touristique; </a:t>
            </a:r>
            <a:r>
              <a:rPr lang="fr-FR" sz="2400" dirty="0" smtClean="0">
                <a:latin typeface="Trebuchet MS" pitchFamily="34" charset="0"/>
              </a:rPr>
              <a:t/>
            </a:r>
            <a:br>
              <a:rPr lang="fr-FR" sz="2400" dirty="0" smtClean="0">
                <a:latin typeface="Trebuchet MS" pitchFamily="34" charset="0"/>
              </a:rPr>
            </a:br>
            <a:r>
              <a:rPr lang="fr-FR" sz="2400" b="0" cap="none" dirty="0" smtClean="0">
                <a:latin typeface="Verdana" pitchFamily="34" charset="0"/>
                <a:ea typeface="Verdana" pitchFamily="34" charset="0"/>
                <a:cs typeface="Verdana" pitchFamily="34" charset="0"/>
              </a:rPr>
              <a:t/>
            </a:r>
            <a:br>
              <a:rPr lang="fr-FR" sz="2400" b="0" cap="none" dirty="0" smtClean="0">
                <a:latin typeface="Verdana" pitchFamily="34" charset="0"/>
                <a:ea typeface="Verdana" pitchFamily="34" charset="0"/>
                <a:cs typeface="Verdana" pitchFamily="34" charset="0"/>
              </a:rPr>
            </a:br>
            <a:r>
              <a:rPr lang="fr-FR" sz="2400" dirty="0" smtClean="0">
                <a:latin typeface="Trebuchet MS" pitchFamily="34" charset="0"/>
              </a:rPr>
              <a:t> </a:t>
            </a:r>
            <a:r>
              <a:rPr lang="fr-FR" sz="2200" b="0" dirty="0" smtClean="0">
                <a:latin typeface="Verdana" pitchFamily="34" charset="0"/>
                <a:ea typeface="Verdana" pitchFamily="34" charset="0"/>
                <a:cs typeface="Verdana" pitchFamily="34" charset="0"/>
              </a:rPr>
              <a:t/>
            </a:r>
            <a:br>
              <a:rPr lang="fr-FR" sz="2200" b="0" dirty="0" smtClean="0">
                <a:latin typeface="Verdana" pitchFamily="34" charset="0"/>
                <a:ea typeface="Verdana" pitchFamily="34" charset="0"/>
                <a:cs typeface="Verdana" pitchFamily="34" charset="0"/>
              </a:rPr>
            </a:br>
            <a:r>
              <a:rPr lang="fr-FR" sz="2200" b="0" dirty="0" smtClean="0">
                <a:latin typeface="Verdana" pitchFamily="34" charset="0"/>
                <a:ea typeface="Verdana" pitchFamily="34" charset="0"/>
                <a:cs typeface="Verdana" pitchFamily="34" charset="0"/>
              </a:rPr>
              <a:t/>
            </a:r>
            <a:br>
              <a:rPr lang="fr-FR" sz="2200" b="0" dirty="0" smtClean="0">
                <a:latin typeface="Verdana" pitchFamily="34" charset="0"/>
                <a:ea typeface="Verdana" pitchFamily="34" charset="0"/>
                <a:cs typeface="Verdana" pitchFamily="34" charset="0"/>
              </a:rPr>
            </a:br>
            <a:endParaRPr lang="fr-FR" sz="2200" b="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7621" y="2204864"/>
            <a:ext cx="7168179" cy="2232248"/>
          </a:xfrm>
        </p:spPr>
        <p:txBody>
          <a:bodyPr>
            <a:normAutofit fontScale="90000"/>
          </a:bodyPr>
          <a:lstStyle/>
          <a:p>
            <a:pPr algn="ctr"/>
            <a:r>
              <a:rPr lang="fr-FR" dirty="0" smtClean="0">
                <a:latin typeface="Trebuchet MS" pitchFamily="34" charset="0"/>
              </a:rPr>
              <a:t/>
            </a:r>
            <a:br>
              <a:rPr lang="fr-FR" dirty="0" smtClean="0">
                <a:latin typeface="Trebuchet MS" pitchFamily="34" charset="0"/>
              </a:rPr>
            </a:br>
            <a:r>
              <a:rPr lang="fr-FR" dirty="0" smtClean="0">
                <a:solidFill>
                  <a:schemeClr val="accent2">
                    <a:lumMod val="75000"/>
                  </a:schemeClr>
                </a:solidFill>
                <a:latin typeface="Trebuchet MS" pitchFamily="34" charset="0"/>
              </a:rPr>
              <a:t>La demande touristique évolue et produit de nouveaux touristes</a:t>
            </a:r>
            <a:endParaRPr lang="fr-FR" dirty="0">
              <a:solidFill>
                <a:schemeClr val="accent2">
                  <a:lumMod val="75000"/>
                </a:schemeClr>
              </a:solidFill>
              <a:latin typeface="Trebuchet MS" pitchFamily="34" charset="0"/>
            </a:endParaRPr>
          </a:p>
        </p:txBody>
      </p:sp>
      <p:pic>
        <p:nvPicPr>
          <p:cNvPr id="3" name="Image 2" descr="1269519234_logo_rhone_alpes_tourisme.jpg"/>
          <p:cNvPicPr>
            <a:picLocks noChangeAspect="1"/>
          </p:cNvPicPr>
          <p:nvPr/>
        </p:nvPicPr>
        <p:blipFill>
          <a:blip r:embed="rId2" cstate="print"/>
          <a:stretch>
            <a:fillRect/>
          </a:stretch>
        </p:blipFill>
        <p:spPr>
          <a:xfrm>
            <a:off x="6156176" y="5517232"/>
            <a:ext cx="2987824" cy="134076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352928" cy="5904656"/>
          </a:xfrm>
        </p:spPr>
        <p:txBody>
          <a:bodyPr>
            <a:normAutofit fontScale="90000"/>
          </a:bodyPr>
          <a:lstStyle/>
          <a:p>
            <a:r>
              <a:rPr lang="fr-FR" sz="2700" dirty="0" smtClean="0">
                <a:solidFill>
                  <a:schemeClr val="accent2">
                    <a:lumMod val="75000"/>
                  </a:schemeClr>
                </a:solidFill>
                <a:latin typeface="Trebuchet MS" pitchFamily="34" charset="0"/>
              </a:rPr>
              <a:t>Les touristes deviennent plus exigeants</a:t>
            </a:r>
            <a:r>
              <a:rPr lang="fr-FR" sz="2000" dirty="0" smtClean="0">
                <a:latin typeface="Sylfaen" pitchFamily="18" charset="0"/>
              </a:rPr>
              <a:t/>
            </a:r>
            <a:br>
              <a:rPr lang="fr-FR" sz="2000" dirty="0" smtClean="0">
                <a:latin typeface="Sylfaen" pitchFamily="18" charset="0"/>
              </a:rPr>
            </a:br>
            <a:r>
              <a:rPr lang="fr-FR" sz="2000" dirty="0">
                <a:latin typeface="Sylfaen" pitchFamily="18" charset="0"/>
              </a:rPr>
              <a:t/>
            </a:r>
            <a:br>
              <a:rPr lang="fr-FR" sz="2000" dirty="0">
                <a:latin typeface="Sylfaen" pitchFamily="18" charset="0"/>
              </a:rPr>
            </a:br>
            <a:r>
              <a:rPr lang="fr-FR" sz="2000" b="0" cap="none" dirty="0" smtClean="0">
                <a:latin typeface="Verdana" pitchFamily="34" charset="0"/>
                <a:ea typeface="Verdana" pitchFamily="34" charset="0"/>
                <a:cs typeface="Verdana" pitchFamily="34" charset="0"/>
              </a:rPr>
              <a:t>La demande, en particulier en courts séjours, est toujours segmentée par la CSP et le revenu, et le touriste devient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Plus expert,              Plus libre et autonome,</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Plus stressé,                           		Plus exigeant,</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Plus sensible au prix,   			Plus caméléon,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Plus prudent, 				Plus sensible à la sécurité,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Plus zappeur,     	Plus </a:t>
            </a:r>
            <a:r>
              <a:rPr lang="fr-FR" sz="2000" b="0" cap="none" dirty="0" err="1" smtClean="0">
                <a:latin typeface="Verdana" pitchFamily="34" charset="0"/>
                <a:ea typeface="Verdana" pitchFamily="34" charset="0"/>
                <a:cs typeface="Verdana" pitchFamily="34" charset="0"/>
              </a:rPr>
              <a:t>pro-actif</a:t>
            </a:r>
            <a:r>
              <a:rPr lang="fr-FR" sz="2000" b="0" cap="none" dirty="0" smtClean="0">
                <a:latin typeface="Verdana" pitchFamily="34" charset="0"/>
                <a:ea typeface="Verdana" pitchFamily="34" charset="0"/>
                <a:cs typeface="Verdana" pitchFamily="34" charset="0"/>
              </a:rPr>
              <a:t> et plus opportuniste,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Plus citoyen, </a:t>
            </a:r>
            <a:br>
              <a:rPr lang="fr-FR" sz="2000" b="0" cap="none" dirty="0" smtClean="0">
                <a:latin typeface="Verdana" pitchFamily="34" charset="0"/>
                <a:ea typeface="Verdana" pitchFamily="34" charset="0"/>
                <a:cs typeface="Verdana" pitchFamily="34" charset="0"/>
              </a:rPr>
            </a:br>
            <a:r>
              <a:rPr lang="fr-FR" sz="1800" b="0" cap="none" dirty="0" smtClean="0">
                <a:latin typeface="Verdana" pitchFamily="34" charset="0"/>
                <a:ea typeface="Verdana" pitchFamily="34" charset="0"/>
                <a:cs typeface="Verdana" pitchFamily="34" charset="0"/>
              </a:rPr>
              <a:t>c’est-à-dire plus responsable, plus respectueux de l’environnement, plus vrai, plus authentique, plus naturel, plus simple, plus respectueux des hommes et des identités territoriales.</a:t>
            </a:r>
            <a:endParaRPr lang="fr-FR" sz="1800" dirty="0">
              <a:latin typeface="Sylfae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6480720"/>
          </a:xfrm>
        </p:spPr>
        <p:txBody>
          <a:bodyPr>
            <a:normAutofit fontScale="90000"/>
          </a:bodyPr>
          <a:lstStyle/>
          <a:p>
            <a:r>
              <a:rPr lang="fr-FR" sz="2700" dirty="0" smtClean="0">
                <a:solidFill>
                  <a:schemeClr val="accent2">
                    <a:lumMod val="75000"/>
                  </a:schemeClr>
                </a:solidFill>
                <a:latin typeface="Trebuchet MS" pitchFamily="34" charset="0"/>
              </a:rPr>
              <a:t>Le nouveau touriste veut vivre des expériences</a:t>
            </a:r>
            <a:r>
              <a:rPr lang="fr-FR" sz="2700" dirty="0" smtClean="0">
                <a:latin typeface="Sylfaen" pitchFamily="18" charset="0"/>
              </a:rPr>
              <a:t/>
            </a:r>
            <a:br>
              <a:rPr lang="fr-FR" sz="2700" dirty="0" smtClean="0">
                <a:latin typeface="Sylfaen" pitchFamily="18" charset="0"/>
              </a:rPr>
            </a:br>
            <a:r>
              <a:rPr lang="fr-FR" sz="2700" dirty="0" smtClean="0">
                <a:latin typeface="Sylfaen" pitchFamily="18" charset="0"/>
              </a:rPr>
              <a:t/>
            </a:r>
            <a:br>
              <a:rPr lang="fr-FR" sz="2700" dirty="0" smtClean="0">
                <a:latin typeface="Sylfaen" pitchFamily="18" charset="0"/>
              </a:rPr>
            </a:br>
            <a:r>
              <a:rPr lang="fr-FR" sz="2000" b="0" cap="none" dirty="0" smtClean="0">
                <a:latin typeface="Verdana" pitchFamily="34" charset="0"/>
                <a:ea typeface="Verdana" pitchFamily="34" charset="0"/>
                <a:cs typeface="Verdana" pitchFamily="34" charset="0"/>
              </a:rPr>
              <a:t>Le touriste est à la recherche de « sens » qui s’expriment à travers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La dimension « identitaire, singulière » des territoires</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La rencontre et le partage avec les gens / le caractère et le comportement des hommes, le sens de l’accueil et la convivialité</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L’art de vivre, la gastronomie, les produits du terroir 		ou d’artisanat, l’animation et les marchés...</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L’apprentissage et la découverte des langues et des cultures....</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La découverte du patrimoine vernaculaire, historique et architectural… et celle des patrimoines naturels, des grands espaces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r>
            <a:br>
              <a:rPr lang="fr-FR" sz="2000" b="0" cap="none" dirty="0" smtClean="0">
                <a:latin typeface="Verdana" pitchFamily="34" charset="0"/>
                <a:ea typeface="Verdana" pitchFamily="34" charset="0"/>
                <a:cs typeface="Verdana" pitchFamily="34" charset="0"/>
              </a:rPr>
            </a:br>
            <a:r>
              <a:rPr lang="fr-FR" sz="2000" b="0" cap="none" dirty="0" smtClean="0">
                <a:latin typeface="Verdana" pitchFamily="34" charset="0"/>
                <a:ea typeface="Verdana" pitchFamily="34" charset="0"/>
                <a:cs typeface="Verdana" pitchFamily="34" charset="0"/>
              </a:rPr>
              <a:t> </a:t>
            </a:r>
            <a:r>
              <a:rPr lang="fr-FR" sz="2200" b="0" cap="none" dirty="0" smtClean="0">
                <a:solidFill>
                  <a:schemeClr val="accent2">
                    <a:lumMod val="75000"/>
                  </a:schemeClr>
                </a:solidFill>
                <a:latin typeface="Verdana" pitchFamily="34" charset="0"/>
                <a:ea typeface="Verdana" pitchFamily="34" charset="0"/>
                <a:cs typeface="Verdana" pitchFamily="34" charset="0"/>
              </a:rPr>
              <a:t>Finalement le « nouveau touriste » veut vivre une expérience « </a:t>
            </a:r>
            <a:r>
              <a:rPr lang="fr-FR" sz="2200" b="0" cap="none" dirty="0" err="1" smtClean="0">
                <a:solidFill>
                  <a:schemeClr val="accent2">
                    <a:lumMod val="75000"/>
                  </a:schemeClr>
                </a:solidFill>
                <a:latin typeface="Verdana" pitchFamily="34" charset="0"/>
                <a:ea typeface="Verdana" pitchFamily="34" charset="0"/>
                <a:cs typeface="Verdana" pitchFamily="34" charset="0"/>
              </a:rPr>
              <a:t>dépaysante</a:t>
            </a:r>
            <a:r>
              <a:rPr lang="fr-FR" sz="2200" b="0" cap="none" dirty="0" smtClean="0">
                <a:solidFill>
                  <a:schemeClr val="accent2">
                    <a:lumMod val="75000"/>
                  </a:schemeClr>
                </a:solidFill>
                <a:latin typeface="Verdana" pitchFamily="34" charset="0"/>
                <a:ea typeface="Verdana" pitchFamily="34" charset="0"/>
                <a:cs typeface="Verdana" pitchFamily="34" charset="0"/>
              </a:rPr>
              <a:t> », à forte dimension émotionnelle, simple et vraie.</a:t>
            </a:r>
            <a:r>
              <a:rPr lang="fr-FR" sz="2200" b="0" dirty="0" smtClean="0">
                <a:solidFill>
                  <a:schemeClr val="accent2">
                    <a:lumMod val="75000"/>
                  </a:schemeClr>
                </a:solidFill>
                <a:latin typeface="Verdana" pitchFamily="34" charset="0"/>
                <a:ea typeface="Verdana" pitchFamily="34" charset="0"/>
                <a:cs typeface="Verdana" pitchFamily="34" charset="0"/>
              </a:rPr>
              <a:t/>
            </a:r>
            <a:br>
              <a:rPr lang="fr-FR" sz="2200" b="0" dirty="0" smtClean="0">
                <a:solidFill>
                  <a:schemeClr val="accent2">
                    <a:lumMod val="75000"/>
                  </a:schemeClr>
                </a:solidFill>
                <a:latin typeface="Verdana" pitchFamily="34" charset="0"/>
                <a:ea typeface="Verdana" pitchFamily="34" charset="0"/>
                <a:cs typeface="Verdana" pitchFamily="34" charset="0"/>
              </a:rPr>
            </a:br>
            <a:r>
              <a:rPr lang="fr-FR" sz="2000" b="0" dirty="0">
                <a:latin typeface="Verdana" pitchFamily="34" charset="0"/>
                <a:ea typeface="Verdana" pitchFamily="34" charset="0"/>
                <a:cs typeface="Verdana" pitchFamily="34" charset="0"/>
              </a:rPr>
              <a:t/>
            </a:r>
            <a:br>
              <a:rPr lang="fr-FR" sz="2000" b="0" dirty="0">
                <a:latin typeface="Verdana" pitchFamily="34" charset="0"/>
                <a:ea typeface="Verdana" pitchFamily="34" charset="0"/>
                <a:cs typeface="Verdana" pitchFamily="34" charset="0"/>
              </a:rPr>
            </a:br>
            <a:endParaRPr lang="fr-FR" sz="2000" b="0" cap="none"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68952" cy="6192688"/>
          </a:xfrm>
        </p:spPr>
        <p:txBody>
          <a:bodyPr>
            <a:normAutofit fontScale="90000"/>
          </a:bodyPr>
          <a:lstStyle/>
          <a:p>
            <a:r>
              <a:rPr lang="fr-FR" sz="2700" dirty="0" smtClean="0">
                <a:solidFill>
                  <a:schemeClr val="accent2">
                    <a:lumMod val="75000"/>
                  </a:schemeClr>
                </a:solidFill>
                <a:latin typeface="Trebuchet MS" pitchFamily="34" charset="0"/>
                <a:ea typeface="Verdana" pitchFamily="34" charset="0"/>
                <a:cs typeface="Verdana" pitchFamily="34" charset="0"/>
              </a:rPr>
              <a:t>Le nouveau touriste veut vivre des expériences</a:t>
            </a:r>
            <a:r>
              <a:rPr lang="fr-FR" sz="2700" dirty="0" smtClean="0">
                <a:latin typeface="Verdana" pitchFamily="34" charset="0"/>
                <a:ea typeface="Verdana" pitchFamily="34" charset="0"/>
                <a:cs typeface="Verdana" pitchFamily="34" charset="0"/>
              </a:rPr>
              <a:t/>
            </a:r>
            <a:br>
              <a:rPr lang="fr-FR" sz="2700" dirty="0" smtClean="0">
                <a:latin typeface="Verdana" pitchFamily="34" charset="0"/>
                <a:ea typeface="Verdana" pitchFamily="34" charset="0"/>
                <a:cs typeface="Verdana" pitchFamily="34" charset="0"/>
              </a:rPr>
            </a:br>
            <a:r>
              <a:rPr lang="fr-FR" sz="2700" dirty="0" smtClean="0">
                <a:latin typeface="Verdana" pitchFamily="34" charset="0"/>
                <a:ea typeface="Verdana" pitchFamily="34" charset="0"/>
                <a:cs typeface="Verdana" pitchFamily="34" charset="0"/>
              </a:rPr>
              <a:t/>
            </a:r>
            <a:br>
              <a:rPr lang="fr-FR" sz="2700"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Les valeurs montantes du tourisme sont :</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L’émotion, l’expérience partagée, l’accès aux connaissances…</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L’empathie, la solidarité et le respect des diversités.</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Les valeurs de l’écotourisme, de l’écologie, approchées par l’attention portée aux populations, à l’environnement, aux patrimoines matériels et immatériels, naturels et culturels...</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Les réseaux sociaux et internet créent une plus grande proximité en favorisant les liens sociaux et, au final, les rencontres.</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
            </a:r>
            <a:br>
              <a:rPr lang="fr-FR" sz="2400" b="0" cap="none" dirty="0" smtClean="0">
                <a:latin typeface="Verdana" pitchFamily="34" charset="0"/>
                <a:ea typeface="Verdana" pitchFamily="34" charset="0"/>
                <a:cs typeface="Verdana" pitchFamily="34" charset="0"/>
              </a:rPr>
            </a:br>
            <a:r>
              <a:rPr lang="fr-FR" sz="2400" b="0" cap="none" dirty="0" smtClean="0">
                <a:latin typeface="Verdana" pitchFamily="34" charset="0"/>
                <a:ea typeface="Verdana" pitchFamily="34" charset="0"/>
                <a:cs typeface="Verdana" pitchFamily="34" charset="0"/>
              </a:rPr>
              <a:t>Enfin, une très forte attente d’accueil, d’initiation à la destination et de partage des « secrets ».</a:t>
            </a:r>
            <a:r>
              <a:rPr lang="fr-FR" sz="2400" dirty="0" smtClean="0">
                <a:latin typeface="Sylfaen" pitchFamily="18" charset="0"/>
              </a:rPr>
              <a:t/>
            </a:r>
            <a:br>
              <a:rPr lang="fr-FR" sz="2400" dirty="0" smtClean="0">
                <a:latin typeface="Sylfaen" pitchFamily="18" charset="0"/>
              </a:rPr>
            </a:br>
            <a:endParaRPr lang="fr-FR" cap="none" dirty="0">
              <a:latin typeface="Sylfae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6085</TotalTime>
  <Words>156</Words>
  <Application>Microsoft Office PowerPoint</Application>
  <PresentationFormat>Affichage à l'écran (4:3)</PresentationFormat>
  <Paragraphs>30</Paragraphs>
  <Slides>29</Slides>
  <Notes>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FDOTSI 38 Séminaire du 17 juin 2014 Saint Martin d’Uriages  Les Offices du tourisme, au cœur du ré enchantement des Destinations touristiques  Tourisme, Prospective, Innovation  </vt:lpstr>
      <vt:lpstr>          Sommaire     L’économie touristique vit une véritable révolution   La demande touristique évolue et produit de nouveaux touristes  Les Territoires touristiques s’organisent   Les Offices du Tourisme au cœur du ré enchantement des destinations touristiques  En guise de conclusion</vt:lpstr>
      <vt:lpstr> L’économie touristique vit une véritable révolution</vt:lpstr>
      <vt:lpstr>Un changement en profondeur  Nous assistons à un changement en profondeur,  d'une façon concomitante  et dans un délai très court,   - d'une part de l'environnement dans lequel le tourisme se développe en particulier dans : l'économie et les finances mondialisées, la géo-politique, la démographie, l'environnement, les transports, la santé, le sociétal, les valeurs et enfin les technologies de l'information et de la communication    - d'autre part de l’évolution des marchés du tourisme avec la redistribution des cartes au niveau mondial, et les nouvelles attentes des consommateurs. </vt:lpstr>
      <vt:lpstr>Un changement en profondeur   La planète est une et limitée;    Un changement de société est en cours, accéléré par une crise profonde et structurelle et des évolutions accélérées (démographie, pollution, réchauffement climatique...);   Une économie qui se conjugue à l’international;    L’activité touristique est sous pression permanente;   L’Europe est une réalité touristique, le premier marché touristique du monde, mais pas pour longtemps;  Le tourisme est le premier secteur d’activités des économies, française et rhônalpine;  Un marché très concurrentiel, en difficulté;  Une image de la France écornée par l’accueil, les prix et la qualité des prestations;  Internet  ouvre les portes du monde et contribue à profondément modifier l’économie touristique;      </vt:lpstr>
      <vt:lpstr> La demande touristique évolue et produit de nouveaux touristes</vt:lpstr>
      <vt:lpstr>Les touristes deviennent plus exigeants  La demande, en particulier en courts séjours, est toujours segmentée par la CSP et le revenu, et le touriste devient :  Plus expert,              Plus libre et autonome,    Plus stressé,                             Plus exigeant,     Plus sensible au prix,      Plus caméléon,   Plus prudent,     Plus sensible à la sécurité,     Plus zappeur,      Plus pro-actif et plus opportuniste,   Plus citoyen,  c’est-à-dire plus responsable, plus respectueux de l’environnement, plus vrai, plus authentique, plus naturel, plus simple, plus respectueux des hommes et des identités territoriales.</vt:lpstr>
      <vt:lpstr>Le nouveau touriste veut vivre des expériences  Le touriste est à la recherche de « sens » qui s’expriment à travers :      La dimension « identitaire, singulière » des territoires   La rencontre et le partage avec les gens / le caractère et le comportement des hommes, le sens de l’accueil et la convivialité    L’art de vivre, la gastronomie, les produits du terroir   ou d’artisanat, l’animation et les marchés...  L’apprentissage et la découverte des langues et des cultures....     La découverte du patrimoine vernaculaire, historique et architectural… et celle des patrimoines naturels, des grands espaces ...   Finalement le « nouveau touriste » veut vivre une expérience « dépaysante », à forte dimension émotionnelle, simple et vraie.  </vt:lpstr>
      <vt:lpstr>Le nouveau touriste veut vivre des expériences  Les valeurs montantes du tourisme sont : L’émotion, l’expérience partagée, l’accès aux connaissances… L’empathie, la solidarité et le respect des diversités.  Les valeurs de l’écotourisme, de l’écologie, approchées par l’attention portée aux populations, à l’environnement, aux patrimoines matériels et immatériels, naturels et culturels...  Les réseaux sociaux et internet créent une plus grande proximité en favorisant les liens sociaux et, au final, les rencontres.  Enfin, une très forte attente d’accueil, d’initiation à la destination et de partage des « secrets ». </vt:lpstr>
      <vt:lpstr>Un enjeu : Ré enchanter nos destinations touristiques   Pour relever les défis qui se posent aujourd’hui clairement au tourisme, il nous faut : - Renforcer l’attractivité des territoires,  - Ré enchanter les Destinations et les offres vieillissantes,  - Fédérer les acteurs autour de nouveaux projets,  - Professionnaliser les acteurs et qualifier les offres, - Développer la créativité à tous les niveaux. - Révéler les offres notamment via les médias internet et les réseaux sociaux.    =&gt; Il faut redonner du sens au développement touristique pour les territoires et leurs habitants   =&gt; Il faut passer du « territoire de pratiques au territoire à vivre » </vt:lpstr>
      <vt:lpstr> Les territoires touristiques s’organisent </vt:lpstr>
      <vt:lpstr>  Les territoires touristiques s’organisent   Les territoires touristiques gigognes - Territoires d’Accueil - Territoires de Projet - Territoire de Destination  L’approche de la stratégie de développement touristique d’un territoire   </vt:lpstr>
      <vt:lpstr>Les territoires touristiques s’organisent  Le Territoire d’Accueil (conseiller en séjour)  C’ est un espace organisé autour d’une structure professionnelle d’accueil, d’animation et d’information, les Offices de Tourisme.   Ses Missions   - organiser et assurer en priorité les services professionnalisés d’accueil, d’animation et d’information ;  - proposer et constituer à la demande, un panier d’offres  ; - assurer le traitement et la qualification de l’information  ; - qualifier l’information des prestataires touristiques – producteurs ;   - qualifier la demande des clientèles  ;  - participer activement à la communication/promotion, voire la commercialisation.        </vt:lpstr>
      <vt:lpstr>Les territoires touristiques s’organisent  Définition du périmètre  Pour définir le périmètre de ce Territoire d’Accueil,   il s’agit de trouver le bon compromis entre la nécessaire proximité pour assurer ces fonctions (soit un lieu accessible par le plus grand nombre de visiteurs et une relation de proximité avec les professionnels du tourisme) et la taille critique pour garantir un service professionnel dans la durée, s’appuyant sur des bases financières solides permettant le recrutement de collaborateurs qualifiés.          </vt:lpstr>
      <vt:lpstr>Les territoires touristiques s’organisent  Le Territoire de Projet (aménagement et gestion du territoire touristique)   C’est l’échelon au sein duquel une réflexion et une concertation globale sur les aménagements et les équipements a lieu.    Ses missions  La structure qui pilote techniquement le projet  - élabore le schéma global de développement ;  - s’assure de l’inscription de ce « schéma de développement local » dans les schémas départementaux et régionaux du tourisme ;         </vt:lpstr>
      <vt:lpstr>Les territoires touristiques s’organisent  Le Territoire de Projet   Ses missions  (suite):   La structure qui pilote techniquement le projet   - porte les procédures contractuelles aux financements (Europe, Région, ...) ;  - assiste les collectivités locales, maîtres d’ouvrage dans le montage des dossiers et la conduite des projets ;  - gère et coordonne l’ensemble des actions inscrites dans le schéma contractualisé (hors actions de communication/promotion/ commercialisation qui sont pilotées par le Territoire de Destination) ;  - anime la concertation avec l’ensemble des partenaires concernés.           </vt:lpstr>
      <vt:lpstr>Les territoires touristiques s’organisent  Le Territoire de Projet   Définition du périmètre   L’échelle du « Territoire de Projet » doit être pertinente pour assurer une mise en cohérence et une complémentarité des aménagements au sein du territoire ainsi que, si nécessaire, une gestion partagée.  A cette échelle, on peut :   - éviter les doublons   - viser la complémentarité des aménagements en vue d’atteindre une structuration de l’offre conforme au positionnement et à la stratégie mise en œuvre collectivement.   - mutualiser et partager des compétences et des moyens en ingénierie, (conduite de projet et portage administratif).   - garantir l’intérêt général et assurance de porter le projet dans toutes ses dimensions.      </vt:lpstr>
      <vt:lpstr>Les territoires touristiques s’organisent  Le Territoire de Destination  Le Territoire de Destination (gestionnaire de la Destination),   C’est une Destination Touristique, identifiée par le client à travers son nom (la marque) au minimum à l’échelon national, voire européen. Il s’agit le plus souvent de la mise en réseau de « Territoires de Projet » et de « Territoires d’Accueil », organisés à l’échelle du territoire perçu par les touristes et les professionnels prescripteurs comme une Destination.     </vt:lpstr>
      <vt:lpstr>Les territoires touristiques s’organisent  Le Territoire de Destination     À cette échelle, il faut :   - exister sur les marchés nationaux et internationaux  ;  - réunir des moyens logistiques compatibles avec les fonctions de distribution ;  - agglomérer et exploiter des données clientèles (études et statistiques)  ;  - être partenaires réguliers des organismes supra-territoriaux chargés de la promotion touristique ;     </vt:lpstr>
      <vt:lpstr>Les territoires touristiques s’organisent  Le Territoire de Destination   Une « Destination Touristique » est donc « Un espace reconnu et promu permettant de vivre une expérience exceptionnelle tout en limitant les contraintes » qui implique :   - Un territoire possédant une offre ayant atteint une taille critique effective ; - Des éléments d’attractivité reconnus qui fondent l’identité et la notoriété ;  - Le fruit d’un travail conséquent, d’une histoire et d’une culture qui la rendent légitime ;  - L’adhésion générale, transversale, fédératrice des acteurs et des habitants.  </vt:lpstr>
      <vt:lpstr>Les territoires touristiques s’organisent Le Territoire de Destination   Une « Destination Touristique » est « Un espace reconnu et promu permettant de vivre une expérience exceptionnelle tout en limitant les contraintes » qui implique (suite) :   - Des services accessibles qui réduisent les contraintes ;  - Un collectif d’acteurs qui organise l’offre, la qualifie, travaille en réseau, se professionnalise ; - Une stratégie de développement affichée, une volonté politique, des moyens humains, techniques et financiers adaptés et dédiés ; - Une marque, qui est à la fois le lien identitaire et le moyen d’identité.  </vt:lpstr>
      <vt:lpstr>Les Offices du Tourisme au cœur du ré enchantement des destinations touristiques </vt:lpstr>
      <vt:lpstr>Les Offices de tourisme doivent donc,  eux aussi, évoluer    - Changement de missions, changement de métiers, changement de périmètres et changement de statuts sont parfaitement envisageables à court et moyen termes. - Une des clés du tourisme de demain sera la personnalisation des services aux voyageurs.  - Le contact personnel et les services numériques en lignes seront conjointement mobilisés. - Le touriste aura la possibilité d’être assisté en permanence, guidé jusqu’à son départ, pendant son voyage et même après son retour. - Les périmètres des Destinations touristiques seront agrandis et cohérents avec une Destination singulière de séjour, lisible et reconnue.     </vt:lpstr>
      <vt:lpstr>Les Offices de tourisme doivent donc, eux aussi, évoluer    - Le cycle de vie du voyageur conservera ses principales étapes de préparation, de consommation et d’évocation de son séjour, mais, alors que l’approche classique était proprement linéaire, le voyageur se trouve aujourd’hui au centre d’un système de communication, d’informations et de ressources le mettant en contact  dé temporalisé avec tous les éléments possibles de son séjour.  - C’est la synergie entre ces éléments et les valeurs qu’ils portent, qui crée la valeur ajoutée. - Nous passons donc du tout compris (qui sert d’exemple de ce que l’on peut faire et rassure) au tout possible.  </vt:lpstr>
      <vt:lpstr>Les Offices de tourisme doivent donc,  eux aussi, évoluer    - Les offices de tourisme trouve là un rôle essentiel à jouer. - Ils sont en effet  les mieux placés pour connaître parfaitement les offres et donc conseiller individuellement et personnellement chaque voyageur. - Ils sont reconnus par le grand public et par les professionnels dans leurs fonctions et leurs rôles. - Regroupés, organisés, capables d’apporter des réponses précises et personnalisées aux questionnements des visiteurs sur leur territoire et les territoires de proximité, les Offices de tourisme devront remplir des fonctions et des missions  multiples. </vt:lpstr>
      <vt:lpstr>Les Offices de tourisme doivent donc,  eux aussi, évoluer    - Organiser, structurer l’offre de leur Territoire d’Accueil: valeur de singularité , d’expériences à vivre; - Contribuer à professionnaliser et à qualifier cette offre pour garantir la qualité d’expérience, et inciter les acteurs à la renouveler et l’adapter aux besoins et attentes des différentes clientèles, la diversifier, innover; - Oser s’adresser, à bon escient, aux clientèles étrangères, en contribuant à préparer les acteurs à les accueillir; - Donner toute sa place à l’homme et à la relation humaine au cœur du système; - Tenir la fonction de ré assurance, de médiateur, de « conseil à un ami »; - Connaître les clientèles de leur Territoire d’Accueil et repérer les nouvelles venues; - Être des interlocuteurs avisés et pertinents auprès des prescripteurs. </vt:lpstr>
      <vt:lpstr>Les Offices de tourisme doivent donc,  eux aussi, évoluer    - Travailler en réseau et appliquer fermement le principe de subsidiarité; - Mutualiser les savoir faire et les missions entre Offices de tourisme composant de vastes Territoires légitime en tant que Destination touristique (positionnement fort et singulier nécessaire ; composé de Territoires d’Accueil permettant d’atteindre une taille critique en matière d’offres pour être visible); - Privilégier et multiplier les partenariats public/public et public/privé et être les interlocuteurs des pouvoirs publics territoriaux en matière de développement du tourisme et des loisirs pour garantir un développement équilibré du territoire </vt:lpstr>
      <vt:lpstr>Les Offices de tourisme doivent donc,  eux aussi, évoluer    Les Offices du tourisme doivent intégrer peu à peu tous ces nouveaux paramètres dans la définition de leurs orientations:  - Les nouveaux comportements touristiques, - Les besoins d’une offre personnalisable, renouvelée et innovante, - L’omniprésence du média internet qui doit désormais structurer la stratégie de communication, d’information, de promotion et de relation des offices de tourisme, - L’accélération des moyens d’information mobile qui oblige à reconsidérer les informations diffusées, leurs formes et leurs formats, - La nécessité de travailler en réseau et en mutualisant les moyens et les compétences  que ce soit pour l’offre, sur le territoire, que ce soit  vis-à-vis des clientèles et des prescripteurs dans la conduite des actions de promotion de la destination. </vt:lpstr>
      <vt:lpstr>En  guise de conclusion  -Le tourisme est un ménage à trois : les producteurs (réseau, assemblage), les consommateurs (individus, tribus affinitaires, multiples et professionnels prescripteurs) et le territoire (composé d’un somme d’éléments formant un système complexe); -L’office de tourisme est situé à la conjonction de toutes les catégories d’acteurs; -C’est le bras armé de l’autorité de tutelle du Territoire d’Accueil, avec pour mission de contribuer au développement équilibré du tourisme et des loisirs sur ce Territoire; -Il contribue à la réalisation du chiffre d’affaire des acteurs; -Il assure l’information, l’accueil, la récréation, la satisfaction, le suivi du visiteur; -L’Office de tourisme sera demain, plus qu’aujourd’hui, un maillon indispensable du développement et de la promotion des Destinations Touristiques, en tant qu’acteur principal des Territoires d’Accueil.  </vt:lpstr>
    </vt:vector>
  </TitlesOfParts>
  <Company>Comité Régional du Tourisme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Rhône-Alpes 2020</dc:title>
  <dc:creator>Utilisateur Windows</dc:creator>
  <cp:lastModifiedBy>hugues.beesau</cp:lastModifiedBy>
  <cp:revision>163</cp:revision>
  <dcterms:created xsi:type="dcterms:W3CDTF">2010-02-21T15:18:38Z</dcterms:created>
  <dcterms:modified xsi:type="dcterms:W3CDTF">2014-06-17T07:34:44Z</dcterms:modified>
</cp:coreProperties>
</file>